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4" r:id="rId1"/>
  </p:sldMasterIdLst>
  <p:handoutMasterIdLst>
    <p:handoutMasterId r:id="rId33"/>
  </p:handoutMasterIdLst>
  <p:sldIdLst>
    <p:sldId id="256" r:id="rId2"/>
    <p:sldId id="303" r:id="rId3"/>
    <p:sldId id="325" r:id="rId4"/>
    <p:sldId id="328" r:id="rId5"/>
    <p:sldId id="323" r:id="rId6"/>
    <p:sldId id="327" r:id="rId7"/>
    <p:sldId id="309" r:id="rId8"/>
    <p:sldId id="331" r:id="rId9"/>
    <p:sldId id="332" r:id="rId10"/>
    <p:sldId id="330" r:id="rId11"/>
    <p:sldId id="302" r:id="rId12"/>
    <p:sldId id="276" r:id="rId13"/>
    <p:sldId id="285" r:id="rId14"/>
    <p:sldId id="311" r:id="rId15"/>
    <p:sldId id="286" r:id="rId16"/>
    <p:sldId id="277" r:id="rId17"/>
    <p:sldId id="279" r:id="rId18"/>
    <p:sldId id="298" r:id="rId19"/>
    <p:sldId id="278" r:id="rId20"/>
    <p:sldId id="300" r:id="rId21"/>
    <p:sldId id="281" r:id="rId22"/>
    <p:sldId id="317" r:id="rId23"/>
    <p:sldId id="283" r:id="rId24"/>
    <p:sldId id="329" r:id="rId25"/>
    <p:sldId id="312" r:id="rId26"/>
    <p:sldId id="282" r:id="rId27"/>
    <p:sldId id="297" r:id="rId28"/>
    <p:sldId id="315" r:id="rId29"/>
    <p:sldId id="318" r:id="rId30"/>
    <p:sldId id="319" r:id="rId31"/>
    <p:sldId id="320" r:id="rId32"/>
  </p:sldIdLst>
  <p:sldSz cx="9144000" cy="6858000" type="screen4x3"/>
  <p:notesSz cx="7104063" cy="102346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12" autoAdjust="0"/>
    <p:restoredTop sz="94638" autoAdjust="0"/>
  </p:normalViewPr>
  <p:slideViewPr>
    <p:cSldViewPr>
      <p:cViewPr>
        <p:scale>
          <a:sx n="70" d="100"/>
          <a:sy n="70" d="100"/>
        </p:scale>
        <p:origin x="-2022" y="-4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87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-3318" y="-108"/>
      </p:cViewPr>
      <p:guideLst>
        <p:guide orient="horz" pos="3224"/>
        <p:guide pos="2238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layout/>
      <c:txPr>
        <a:bodyPr/>
        <a:lstStyle/>
        <a:p>
          <a:pPr>
            <a:defRPr sz="4000"/>
          </a:pPr>
          <a:endParaRPr lang="pl-PL"/>
        </a:p>
      </c:txPr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DOCHODY</c:v>
                </c:pt>
              </c:strCache>
            </c:strRef>
          </c:tx>
          <c:cat>
            <c:strRef>
              <c:f>Arkusz1!$A$2:$A$4</c:f>
              <c:strCache>
                <c:ptCount val="3"/>
                <c:pt idx="0">
                  <c:v>własne 124.644.495 zł</c:v>
                </c:pt>
                <c:pt idx="1">
                  <c:v>dotacje 54.814.413 zł</c:v>
                </c:pt>
                <c:pt idx="2">
                  <c:v>subwencje 38.742.075 zł</c:v>
                </c:pt>
              </c:strCache>
            </c:strRef>
          </c:cat>
          <c:val>
            <c:numRef>
              <c:f>Arkusz1!$B$2:$B$4</c:f>
              <c:numCache>
                <c:formatCode>0.00%</c:formatCode>
                <c:ptCount val="3"/>
                <c:pt idx="0">
                  <c:v>0.57099999999999995</c:v>
                </c:pt>
                <c:pt idx="1">
                  <c:v>0.251</c:v>
                </c:pt>
                <c:pt idx="2">
                  <c:v>0.17800000000000007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4998753280839938"/>
          <c:y val="0.13779690384477836"/>
          <c:w val="0.34862357830271257"/>
          <c:h val="0.83425053228484536"/>
        </c:manualLayout>
      </c:layout>
      <c:txPr>
        <a:bodyPr/>
        <a:lstStyle/>
        <a:p>
          <a:pPr>
            <a:defRPr sz="2800"/>
          </a:pPr>
          <a:endParaRPr lang="pl-PL"/>
        </a:p>
      </c:txPr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title>
      <c:tx>
        <c:rich>
          <a:bodyPr/>
          <a:lstStyle/>
          <a:p>
            <a:pPr>
              <a:defRPr sz="4000"/>
            </a:pPr>
            <a:r>
              <a:rPr lang="pl-PL" sz="4000" dirty="0" smtClean="0"/>
              <a:t>Subwencje</a:t>
            </a:r>
            <a:endParaRPr lang="pl-PL" sz="4000" dirty="0"/>
          </a:p>
        </c:rich>
      </c:tx>
      <c:layout/>
    </c:title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Sprzedaż</c:v>
                </c:pt>
              </c:strCache>
            </c:strRef>
          </c:tx>
          <c:cat>
            <c:strRef>
              <c:f>Arkusz1!$A$2:$A$4</c:f>
              <c:strCache>
                <c:ptCount val="3"/>
                <c:pt idx="0">
                  <c:v>oświatowa 31.519.629 zł</c:v>
                </c:pt>
                <c:pt idx="1">
                  <c:v>wyrównawcza 5.663.998 zł</c:v>
                </c:pt>
                <c:pt idx="2">
                  <c:v>równoważąca 1.558.448 zł</c:v>
                </c:pt>
              </c:strCache>
            </c:strRef>
          </c:cat>
          <c:val>
            <c:numRef>
              <c:f>Arkusz1!$B$2:$B$4</c:f>
              <c:numCache>
                <c:formatCode>General</c:formatCode>
                <c:ptCount val="3"/>
                <c:pt idx="0">
                  <c:v>31519629</c:v>
                </c:pt>
                <c:pt idx="1">
                  <c:v>5663998</c:v>
                </c:pt>
                <c:pt idx="2">
                  <c:v>1588448</c:v>
                </c:pt>
              </c:numCache>
            </c:numRef>
          </c:val>
        </c:ser>
        <c:shape val="cylinder"/>
        <c:axId val="154558848"/>
        <c:axId val="154557056"/>
        <c:axId val="0"/>
      </c:bar3DChart>
      <c:valAx>
        <c:axId val="154557056"/>
        <c:scaling>
          <c:orientation val="minMax"/>
        </c:scaling>
        <c:axPos val="l"/>
        <c:majorGridlines/>
        <c:numFmt formatCode="General" sourceLinked="1"/>
        <c:tickLblPos val="nextTo"/>
        <c:crossAx val="154558848"/>
        <c:crosses val="autoZero"/>
        <c:crossBetween val="between"/>
      </c:valAx>
      <c:catAx>
        <c:axId val="154558848"/>
        <c:scaling>
          <c:orientation val="minMax"/>
        </c:scaling>
        <c:axPos val="b"/>
        <c:tickLblPos val="nextTo"/>
        <c:crossAx val="154557056"/>
        <c:crosses val="autoZero"/>
        <c:auto val="1"/>
        <c:lblAlgn val="ctr"/>
        <c:lblOffset val="100"/>
      </c:catAx>
    </c:plotArea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WYDATKI</c:v>
                </c:pt>
              </c:strCache>
            </c:strRef>
          </c:tx>
          <c:dLbls>
            <c:txPr>
              <a:bodyPr/>
              <a:lstStyle/>
              <a:p>
                <a:pPr>
                  <a:defRPr sz="1800"/>
                </a:pPr>
                <a:endParaRPr lang="pl-PL"/>
              </a:p>
            </c:txPr>
            <c:showCatName val="1"/>
            <c:showLeaderLines val="1"/>
          </c:dLbls>
          <c:cat>
            <c:strRef>
              <c:f>Arkusz1!$A$2:$A$3</c:f>
              <c:strCache>
                <c:ptCount val="2"/>
                <c:pt idx="0">
                  <c:v>bieżące - 164.419.401 zł (73,53 %)</c:v>
                </c:pt>
                <c:pt idx="1">
                  <c:v>majątkowe - 59.187.863 zł (26,47 %)</c:v>
                </c:pt>
              </c:strCache>
            </c:strRef>
          </c:cat>
          <c:val>
            <c:numRef>
              <c:f>Arkusz1!$B$2:$B$3</c:f>
              <c:numCache>
                <c:formatCode>0.00%</c:formatCode>
                <c:ptCount val="2"/>
                <c:pt idx="0">
                  <c:v>0.73529999999999995</c:v>
                </c:pt>
                <c:pt idx="1">
                  <c:v>0.26470000000000005</c:v>
                </c:pt>
              </c:numCache>
            </c:numRef>
          </c:val>
        </c:ser>
        <c:dLbls>
          <c:showCatName val="1"/>
        </c:dLbls>
      </c:pie3DChart>
    </c:plotArea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title>
      <c:layout/>
    </c:title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Wydatki według działów</c:v>
                </c:pt>
              </c:strCache>
            </c:strRef>
          </c:tx>
          <c:cat>
            <c:strRef>
              <c:f>Arkusz1!$A$2:$A$7</c:f>
              <c:strCache>
                <c:ptCount val="6"/>
                <c:pt idx="0">
                  <c:v>Oświata i wychowanie oraz edukacyjna opieka wychowawcza 61.248.786</c:v>
                </c:pt>
                <c:pt idx="1">
                  <c:v>Rodzina 43.006.155</c:v>
                </c:pt>
                <c:pt idx="2">
                  <c:v>Transport i łączność 35.594.637</c:v>
                </c:pt>
                <c:pt idx="3">
                  <c:v>Gospodarka komunalna i ochrona środowiska 33.865.697</c:v>
                </c:pt>
                <c:pt idx="4">
                  <c:v>Administracja publiczna 15.015.325</c:v>
                </c:pt>
                <c:pt idx="5">
                  <c:v>Pomoc społeczna 13.023.629</c:v>
                </c:pt>
              </c:strCache>
            </c:strRef>
          </c:cat>
          <c:val>
            <c:numRef>
              <c:f>Arkusz1!$B$2:$B$7</c:f>
              <c:numCache>
                <c:formatCode>General</c:formatCode>
                <c:ptCount val="6"/>
                <c:pt idx="0">
                  <c:v>61248786</c:v>
                </c:pt>
                <c:pt idx="1">
                  <c:v>43006155</c:v>
                </c:pt>
                <c:pt idx="2">
                  <c:v>35594637</c:v>
                </c:pt>
                <c:pt idx="3">
                  <c:v>33865697</c:v>
                </c:pt>
                <c:pt idx="4">
                  <c:v>15015637</c:v>
                </c:pt>
                <c:pt idx="5">
                  <c:v>13023629</c:v>
                </c:pt>
              </c:numCache>
            </c:numRef>
          </c:val>
        </c:ser>
        <c:shape val="cylinder"/>
        <c:axId val="154796032"/>
        <c:axId val="154797568"/>
        <c:axId val="0"/>
      </c:bar3DChart>
      <c:catAx>
        <c:axId val="15479603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 baseline="0"/>
            </a:pPr>
            <a:endParaRPr lang="pl-PL"/>
          </a:p>
        </c:txPr>
        <c:crossAx val="154797568"/>
        <c:crosses val="autoZero"/>
        <c:auto val="1"/>
        <c:lblAlgn val="ctr"/>
        <c:lblOffset val="100"/>
      </c:catAx>
      <c:valAx>
        <c:axId val="154797568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txPr>
          <a:bodyPr/>
          <a:lstStyle/>
          <a:p>
            <a:pPr>
              <a:defRPr sz="1000"/>
            </a:pPr>
            <a:endParaRPr lang="pl-PL"/>
          </a:p>
        </c:txPr>
        <c:crossAx val="15479603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layout/>
    </c:title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Wydatki według działów</c:v>
                </c:pt>
              </c:strCache>
            </c:strRef>
          </c:tx>
          <c:cat>
            <c:strRef>
              <c:f>Arkusz1!$A$2:$A$7</c:f>
              <c:strCache>
                <c:ptCount val="6"/>
                <c:pt idx="0">
                  <c:v>Kultura i ochrona dziedzictwa narodowego 5.421.111</c:v>
                </c:pt>
                <c:pt idx="1">
                  <c:v>Obsługa długu 4.984.735</c:v>
                </c:pt>
                <c:pt idx="2">
                  <c:v>Kultura fizyczna 4.436.322</c:v>
                </c:pt>
                <c:pt idx="3">
                  <c:v>Gospodarka mieszkaniowa 3.109.800</c:v>
                </c:pt>
                <c:pt idx="4">
                  <c:v>Bezpieczeństwo publiczne i ochrona przeciwpożarowa 1.385.499</c:v>
                </c:pt>
                <c:pt idx="5">
                  <c:v>Ochrona zdrowia 1.138.386</c:v>
                </c:pt>
              </c:strCache>
            </c:strRef>
          </c:cat>
          <c:val>
            <c:numRef>
              <c:f>Arkusz1!$B$2:$B$7</c:f>
              <c:numCache>
                <c:formatCode>General</c:formatCode>
                <c:ptCount val="6"/>
                <c:pt idx="0">
                  <c:v>5421111</c:v>
                </c:pt>
                <c:pt idx="1">
                  <c:v>4984735</c:v>
                </c:pt>
                <c:pt idx="2">
                  <c:v>4436322</c:v>
                </c:pt>
                <c:pt idx="3">
                  <c:v>3109800</c:v>
                </c:pt>
                <c:pt idx="4">
                  <c:v>1385499</c:v>
                </c:pt>
                <c:pt idx="5">
                  <c:v>1138386</c:v>
                </c:pt>
              </c:numCache>
            </c:numRef>
          </c:val>
        </c:ser>
        <c:shape val="cylinder"/>
        <c:axId val="154929024"/>
        <c:axId val="154930560"/>
        <c:axId val="0"/>
      </c:bar3DChart>
      <c:catAx>
        <c:axId val="15492902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050" baseline="0"/>
            </a:pPr>
            <a:endParaRPr lang="pl-PL"/>
          </a:p>
        </c:txPr>
        <c:crossAx val="154930560"/>
        <c:crosses val="autoZero"/>
        <c:auto val="1"/>
        <c:lblAlgn val="ctr"/>
        <c:lblOffset val="100"/>
      </c:catAx>
      <c:valAx>
        <c:axId val="154930560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txPr>
          <a:bodyPr/>
          <a:lstStyle/>
          <a:p>
            <a:pPr>
              <a:defRPr sz="1000"/>
            </a:pPr>
            <a:endParaRPr lang="pl-PL"/>
          </a:p>
        </c:txPr>
        <c:crossAx val="15492902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F478A644-E176-4D89-B57A-86C3FCF46A7A}" type="datetimeFigureOut">
              <a:rPr lang="pl-PL" smtClean="0"/>
              <a:pPr/>
              <a:t>2016-12-28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D68E18E2-9113-48AE-B51E-CB091A4E29B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5632851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3.v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4.v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5.v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6.v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7.v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8.v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9.v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0.v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1.v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2.v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3.v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4.v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5.v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6.v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48D7F53-45FA-47D2-AC37-62298601DC4E}" type="datetimeFigureOut">
              <a:rPr lang="pl-PL" smtClean="0"/>
              <a:pPr/>
              <a:t>2016-12-28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2813D3D-98C9-4AD9-BB05-3848C8ABB5B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8D7F53-45FA-47D2-AC37-62298601DC4E}" type="datetimeFigureOut">
              <a:rPr lang="pl-PL" smtClean="0"/>
              <a:pPr/>
              <a:t>2016-12-28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813D3D-98C9-4AD9-BB05-3848C8ABB5B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8D7F53-45FA-47D2-AC37-62298601DC4E}" type="datetimeFigureOut">
              <a:rPr lang="pl-PL" smtClean="0"/>
              <a:pPr/>
              <a:t>2016-12-28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813D3D-98C9-4AD9-BB05-3848C8ABB5B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grpSp>
        <p:nvGrpSpPr>
          <p:cNvPr id="2" name="Grupa 1"/>
          <p:cNvGrpSpPr/>
          <p:nvPr userDrawn="1"/>
        </p:nvGrpSpPr>
        <p:grpSpPr>
          <a:xfrm>
            <a:off x="-3765" y="4945912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0" y="6391275"/>
          <a:ext cx="9144000" cy="469900"/>
        </p:xfrm>
        <a:graphic>
          <a:graphicData uri="http://schemas.openxmlformats.org/presentationml/2006/ole">
            <p:oleObj spid="_x0000_s196616" r:id="rId3" imgW="7110984" imgH="362712" progId="">
              <p:embed/>
            </p:oleObj>
          </a:graphicData>
        </a:graphic>
      </p:graphicFrame>
      <p:sp>
        <p:nvSpPr>
          <p:cNvPr id="21" name="Tytuł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grpSp>
        <p:nvGrpSpPr>
          <p:cNvPr id="2" name="Grupa 1"/>
          <p:cNvGrpSpPr/>
          <p:nvPr userDrawn="1"/>
        </p:nvGrpSpPr>
        <p:grpSpPr>
          <a:xfrm>
            <a:off x="-3765" y="4945912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0" y="6391275"/>
          <a:ext cx="9144000" cy="469900"/>
        </p:xfrm>
        <a:graphic>
          <a:graphicData uri="http://schemas.openxmlformats.org/presentationml/2006/ole">
            <p:oleObj spid="_x0000_s197640" r:id="rId3" imgW="7110984" imgH="362712" progId="">
              <p:embed/>
            </p:oleObj>
          </a:graphicData>
        </a:graphic>
      </p:graphicFrame>
      <p:sp>
        <p:nvSpPr>
          <p:cNvPr id="21" name="Tytuł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grpSp>
        <p:nvGrpSpPr>
          <p:cNvPr id="2" name="Grupa 1"/>
          <p:cNvGrpSpPr/>
          <p:nvPr userDrawn="1"/>
        </p:nvGrpSpPr>
        <p:grpSpPr>
          <a:xfrm>
            <a:off x="-3765" y="4945912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0" y="6391275"/>
          <a:ext cx="9144000" cy="469900"/>
        </p:xfrm>
        <a:graphic>
          <a:graphicData uri="http://schemas.openxmlformats.org/presentationml/2006/ole">
            <p:oleObj spid="_x0000_s198664" r:id="rId3" imgW="7110984" imgH="362712" progId="">
              <p:embed/>
            </p:oleObj>
          </a:graphicData>
        </a:graphic>
      </p:graphicFrame>
      <p:sp>
        <p:nvSpPr>
          <p:cNvPr id="21" name="Tytuł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5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grpSp>
        <p:nvGrpSpPr>
          <p:cNvPr id="2" name="Grupa 1"/>
          <p:cNvGrpSpPr/>
          <p:nvPr userDrawn="1"/>
        </p:nvGrpSpPr>
        <p:grpSpPr>
          <a:xfrm>
            <a:off x="-3765" y="4945912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0" y="6391275"/>
          <a:ext cx="9144000" cy="469900"/>
        </p:xfrm>
        <a:graphic>
          <a:graphicData uri="http://schemas.openxmlformats.org/presentationml/2006/ole">
            <p:oleObj spid="_x0000_s200712" r:id="rId3" imgW="7110984" imgH="362712" progId="">
              <p:embed/>
            </p:oleObj>
          </a:graphicData>
        </a:graphic>
      </p:graphicFrame>
      <p:sp>
        <p:nvSpPr>
          <p:cNvPr id="21" name="Tytuł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6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grpSp>
        <p:nvGrpSpPr>
          <p:cNvPr id="2" name="Grupa 1"/>
          <p:cNvGrpSpPr/>
          <p:nvPr userDrawn="1"/>
        </p:nvGrpSpPr>
        <p:grpSpPr>
          <a:xfrm>
            <a:off x="-3765" y="4945912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0" y="6391275"/>
          <a:ext cx="9144000" cy="469900"/>
        </p:xfrm>
        <a:graphic>
          <a:graphicData uri="http://schemas.openxmlformats.org/presentationml/2006/ole">
            <p:oleObj spid="_x0000_s201736" r:id="rId3" imgW="7110984" imgH="362712" progId="">
              <p:embed/>
            </p:oleObj>
          </a:graphicData>
        </a:graphic>
      </p:graphicFrame>
      <p:sp>
        <p:nvSpPr>
          <p:cNvPr id="21" name="Tytuł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7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grpSp>
        <p:nvGrpSpPr>
          <p:cNvPr id="2" name="Grupa 1"/>
          <p:cNvGrpSpPr/>
          <p:nvPr userDrawn="1"/>
        </p:nvGrpSpPr>
        <p:grpSpPr>
          <a:xfrm>
            <a:off x="-3765" y="4945912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0" y="6391275"/>
          <a:ext cx="9144000" cy="469900"/>
        </p:xfrm>
        <a:graphic>
          <a:graphicData uri="http://schemas.openxmlformats.org/presentationml/2006/ole">
            <p:oleObj spid="_x0000_s202760" r:id="rId3" imgW="7110984" imgH="362712" progId="">
              <p:embed/>
            </p:oleObj>
          </a:graphicData>
        </a:graphic>
      </p:graphicFrame>
      <p:sp>
        <p:nvSpPr>
          <p:cNvPr id="21" name="Tytuł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8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grpSp>
        <p:nvGrpSpPr>
          <p:cNvPr id="2" name="Grupa 1"/>
          <p:cNvGrpSpPr/>
          <p:nvPr userDrawn="1"/>
        </p:nvGrpSpPr>
        <p:grpSpPr>
          <a:xfrm>
            <a:off x="-3765" y="4945912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0" y="6391275"/>
          <a:ext cx="9144000" cy="469900"/>
        </p:xfrm>
        <a:graphic>
          <a:graphicData uri="http://schemas.openxmlformats.org/presentationml/2006/ole">
            <p:oleObj spid="_x0000_s203784" r:id="rId3" imgW="7110984" imgH="362712" progId="">
              <p:embed/>
            </p:oleObj>
          </a:graphicData>
        </a:graphic>
      </p:graphicFrame>
      <p:sp>
        <p:nvSpPr>
          <p:cNvPr id="21" name="Tytuł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9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grpSp>
        <p:nvGrpSpPr>
          <p:cNvPr id="2" name="Grupa 1"/>
          <p:cNvGrpSpPr/>
          <p:nvPr userDrawn="1"/>
        </p:nvGrpSpPr>
        <p:grpSpPr>
          <a:xfrm>
            <a:off x="-3765" y="4945912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0" y="6391275"/>
          <a:ext cx="9144000" cy="469900"/>
        </p:xfrm>
        <a:graphic>
          <a:graphicData uri="http://schemas.openxmlformats.org/presentationml/2006/ole">
            <p:oleObj spid="_x0000_s204808" r:id="rId3" imgW="7110984" imgH="362712" progId="">
              <p:embed/>
            </p:oleObj>
          </a:graphicData>
        </a:graphic>
      </p:graphicFrame>
      <p:sp>
        <p:nvSpPr>
          <p:cNvPr id="21" name="Tytuł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8D7F53-45FA-47D2-AC37-62298601DC4E}" type="datetimeFigureOut">
              <a:rPr lang="pl-PL" smtClean="0"/>
              <a:pPr/>
              <a:t>2016-12-28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813D3D-98C9-4AD9-BB05-3848C8ABB5B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0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grpSp>
        <p:nvGrpSpPr>
          <p:cNvPr id="2" name="Grupa 1"/>
          <p:cNvGrpSpPr/>
          <p:nvPr userDrawn="1"/>
        </p:nvGrpSpPr>
        <p:grpSpPr>
          <a:xfrm>
            <a:off x="-3765" y="4945912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0" y="6391275"/>
          <a:ext cx="9144000" cy="469900"/>
        </p:xfrm>
        <a:graphic>
          <a:graphicData uri="http://schemas.openxmlformats.org/presentationml/2006/ole">
            <p:oleObj spid="_x0000_s205832" r:id="rId3" imgW="7110984" imgH="362712" progId="">
              <p:embed/>
            </p:oleObj>
          </a:graphicData>
        </a:graphic>
      </p:graphicFrame>
      <p:sp>
        <p:nvSpPr>
          <p:cNvPr id="21" name="Tytuł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1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grpSp>
        <p:nvGrpSpPr>
          <p:cNvPr id="2" name="Grupa 1"/>
          <p:cNvGrpSpPr/>
          <p:nvPr userDrawn="1"/>
        </p:nvGrpSpPr>
        <p:grpSpPr>
          <a:xfrm>
            <a:off x="-3765" y="4945912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0" y="6391275"/>
          <a:ext cx="9144000" cy="469900"/>
        </p:xfrm>
        <a:graphic>
          <a:graphicData uri="http://schemas.openxmlformats.org/presentationml/2006/ole">
            <p:oleObj spid="_x0000_s206856" r:id="rId3" imgW="7110984" imgH="362712" progId="">
              <p:embed/>
            </p:oleObj>
          </a:graphicData>
        </a:graphic>
      </p:graphicFrame>
      <p:sp>
        <p:nvSpPr>
          <p:cNvPr id="21" name="Tytuł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3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grpSp>
        <p:nvGrpSpPr>
          <p:cNvPr id="2" name="Grupa 1"/>
          <p:cNvGrpSpPr/>
          <p:nvPr userDrawn="1"/>
        </p:nvGrpSpPr>
        <p:grpSpPr>
          <a:xfrm>
            <a:off x="-3765" y="4945912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0" y="6391275"/>
          <a:ext cx="9144000" cy="469900"/>
        </p:xfrm>
        <a:graphic>
          <a:graphicData uri="http://schemas.openxmlformats.org/presentationml/2006/ole">
            <p:oleObj spid="_x0000_s208904" r:id="rId3" imgW="7110984" imgH="362712" progId="">
              <p:embed/>
            </p:oleObj>
          </a:graphicData>
        </a:graphic>
      </p:graphicFrame>
      <p:sp>
        <p:nvSpPr>
          <p:cNvPr id="21" name="Tytuł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6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grpSp>
        <p:nvGrpSpPr>
          <p:cNvPr id="2" name="Grupa 1"/>
          <p:cNvGrpSpPr/>
          <p:nvPr userDrawn="1"/>
        </p:nvGrpSpPr>
        <p:grpSpPr>
          <a:xfrm>
            <a:off x="-3765" y="4945912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0" y="6391275"/>
          <a:ext cx="9144000" cy="469900"/>
        </p:xfrm>
        <a:graphic>
          <a:graphicData uri="http://schemas.openxmlformats.org/presentationml/2006/ole">
            <p:oleObj spid="_x0000_s211976" r:id="rId3" imgW="7110984" imgH="362712" progId="">
              <p:embed/>
            </p:oleObj>
          </a:graphicData>
        </a:graphic>
      </p:graphicFrame>
      <p:sp>
        <p:nvSpPr>
          <p:cNvPr id="21" name="Tytuł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7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grpSp>
        <p:nvGrpSpPr>
          <p:cNvPr id="2" name="Grupa 1"/>
          <p:cNvGrpSpPr/>
          <p:nvPr userDrawn="1"/>
        </p:nvGrpSpPr>
        <p:grpSpPr>
          <a:xfrm>
            <a:off x="-3765" y="4945912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0" y="6391275"/>
          <a:ext cx="9144000" cy="469900"/>
        </p:xfrm>
        <a:graphic>
          <a:graphicData uri="http://schemas.openxmlformats.org/presentationml/2006/ole">
            <p:oleObj spid="_x0000_s213000" r:id="rId3" imgW="7110984" imgH="362712" progId="">
              <p:embed/>
            </p:oleObj>
          </a:graphicData>
        </a:graphic>
      </p:graphicFrame>
      <p:sp>
        <p:nvSpPr>
          <p:cNvPr id="21" name="Tytuł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9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grpSp>
        <p:nvGrpSpPr>
          <p:cNvPr id="2" name="Grupa 1"/>
          <p:cNvGrpSpPr/>
          <p:nvPr userDrawn="1"/>
        </p:nvGrpSpPr>
        <p:grpSpPr>
          <a:xfrm>
            <a:off x="-3765" y="4945912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0" y="6391275"/>
          <a:ext cx="9144000" cy="469900"/>
        </p:xfrm>
        <a:graphic>
          <a:graphicData uri="http://schemas.openxmlformats.org/presentationml/2006/ole">
            <p:oleObj spid="_x0000_s215048" r:id="rId3" imgW="7110984" imgH="362712" progId="">
              <p:embed/>
            </p:oleObj>
          </a:graphicData>
        </a:graphic>
      </p:graphicFrame>
      <p:sp>
        <p:nvSpPr>
          <p:cNvPr id="21" name="Tytuł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0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grpSp>
        <p:nvGrpSpPr>
          <p:cNvPr id="2" name="Grupa 1"/>
          <p:cNvGrpSpPr/>
          <p:nvPr userDrawn="1"/>
        </p:nvGrpSpPr>
        <p:grpSpPr>
          <a:xfrm>
            <a:off x="-3765" y="4945912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0" y="6391275"/>
          <a:ext cx="9144000" cy="469900"/>
        </p:xfrm>
        <a:graphic>
          <a:graphicData uri="http://schemas.openxmlformats.org/presentationml/2006/ole">
            <p:oleObj spid="_x0000_s216072" r:id="rId3" imgW="7110984" imgH="362712" progId="">
              <p:embed/>
            </p:oleObj>
          </a:graphicData>
        </a:graphic>
      </p:graphicFrame>
      <p:sp>
        <p:nvSpPr>
          <p:cNvPr id="21" name="Tytuł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1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grpSp>
        <p:nvGrpSpPr>
          <p:cNvPr id="2" name="Grupa 1"/>
          <p:cNvGrpSpPr/>
          <p:nvPr userDrawn="1"/>
        </p:nvGrpSpPr>
        <p:grpSpPr>
          <a:xfrm>
            <a:off x="-3765" y="4945912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0" y="6391275"/>
          <a:ext cx="9144000" cy="469900"/>
        </p:xfrm>
        <a:graphic>
          <a:graphicData uri="http://schemas.openxmlformats.org/presentationml/2006/ole">
            <p:oleObj spid="_x0000_s217096" r:id="rId3" imgW="7110984" imgH="362712" progId="">
              <p:embed/>
            </p:oleObj>
          </a:graphicData>
        </a:graphic>
      </p:graphicFrame>
      <p:sp>
        <p:nvSpPr>
          <p:cNvPr id="21" name="Tytuł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8D7F53-45FA-47D2-AC37-62298601DC4E}" type="datetimeFigureOut">
              <a:rPr lang="pl-PL" smtClean="0"/>
              <a:pPr/>
              <a:t>2016-12-28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813D3D-98C9-4AD9-BB05-3848C8ABB5B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8D7F53-45FA-47D2-AC37-62298601DC4E}" type="datetimeFigureOut">
              <a:rPr lang="pl-PL" smtClean="0"/>
              <a:pPr/>
              <a:t>2016-12-28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813D3D-98C9-4AD9-BB05-3848C8ABB5B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8D7F53-45FA-47D2-AC37-62298601DC4E}" type="datetimeFigureOut">
              <a:rPr lang="pl-PL" smtClean="0"/>
              <a:pPr/>
              <a:t>2016-12-28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813D3D-98C9-4AD9-BB05-3848C8ABB5B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8D7F53-45FA-47D2-AC37-62298601DC4E}" type="datetimeFigureOut">
              <a:rPr lang="pl-PL" smtClean="0"/>
              <a:pPr/>
              <a:t>2016-12-28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813D3D-98C9-4AD9-BB05-3848C8ABB5B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8D7F53-45FA-47D2-AC37-62298601DC4E}" type="datetimeFigureOut">
              <a:rPr lang="pl-PL" smtClean="0"/>
              <a:pPr/>
              <a:t>2016-12-28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813D3D-98C9-4AD9-BB05-3848C8ABB5B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48D7F53-45FA-47D2-AC37-62298601DC4E}" type="datetimeFigureOut">
              <a:rPr lang="pl-PL" smtClean="0"/>
              <a:pPr/>
              <a:t>2016-12-28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813D3D-98C9-4AD9-BB05-3848C8ABB5B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48D7F53-45FA-47D2-AC37-62298601DC4E}" type="datetimeFigureOut">
              <a:rPr lang="pl-PL" smtClean="0"/>
              <a:pPr/>
              <a:t>2016-12-28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2813D3D-98C9-4AD9-BB05-3848C8ABB5B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9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48D7F53-45FA-47D2-AC37-62298601DC4E}" type="datetimeFigureOut">
              <a:rPr lang="pl-PL" smtClean="0"/>
              <a:pPr/>
              <a:t>2016-12-28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2813D3D-98C9-4AD9-BB05-3848C8ABB5B7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  <p:sldLayoutId id="2147483906" r:id="rId2"/>
    <p:sldLayoutId id="2147483907" r:id="rId3"/>
    <p:sldLayoutId id="2147483908" r:id="rId4"/>
    <p:sldLayoutId id="2147483909" r:id="rId5"/>
    <p:sldLayoutId id="2147483910" r:id="rId6"/>
    <p:sldLayoutId id="2147483911" r:id="rId7"/>
    <p:sldLayoutId id="2147483912" r:id="rId8"/>
    <p:sldLayoutId id="2147483913" r:id="rId9"/>
    <p:sldLayoutId id="2147483914" r:id="rId10"/>
    <p:sldLayoutId id="2147483915" r:id="rId11"/>
    <p:sldLayoutId id="2147483916" r:id="rId12"/>
    <p:sldLayoutId id="2147483917" r:id="rId13"/>
    <p:sldLayoutId id="2147483918" r:id="rId14"/>
    <p:sldLayoutId id="2147483920" r:id="rId15"/>
    <p:sldLayoutId id="2147483921" r:id="rId16"/>
    <p:sldLayoutId id="2147483922" r:id="rId17"/>
    <p:sldLayoutId id="2147483923" r:id="rId18"/>
    <p:sldLayoutId id="2147483924" r:id="rId19"/>
    <p:sldLayoutId id="2147483925" r:id="rId20"/>
    <p:sldLayoutId id="2147483926" r:id="rId21"/>
    <p:sldLayoutId id="2147483928" r:id="rId22"/>
    <p:sldLayoutId id="2147483931" r:id="rId23"/>
    <p:sldLayoutId id="2147483932" r:id="rId24"/>
    <p:sldLayoutId id="2147483934" r:id="rId25"/>
    <p:sldLayoutId id="2147483935" r:id="rId26"/>
    <p:sldLayoutId id="2147483936" r:id="rId27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6.v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27.v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28.v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29.v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30.vm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31.vml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32.vml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0.xml"/><Relationship Id="rId1" Type="http://schemas.openxmlformats.org/officeDocument/2006/relationships/vmlDrawing" Target="../drawings/vmlDrawing33.vml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1.xml"/><Relationship Id="rId1" Type="http://schemas.openxmlformats.org/officeDocument/2006/relationships/vmlDrawing" Target="../drawings/vmlDrawing34.vml"/><Relationship Id="rId4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22.xml"/><Relationship Id="rId1" Type="http://schemas.openxmlformats.org/officeDocument/2006/relationships/vmlDrawing" Target="../drawings/vmlDrawing35.v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36.vml"/><Relationship Id="rId4" Type="http://schemas.openxmlformats.org/officeDocument/2006/relationships/image" Target="../media/image3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37.vml"/><Relationship Id="rId4" Type="http://schemas.openxmlformats.org/officeDocument/2006/relationships/image" Target="../media/image3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38.vml"/><Relationship Id="rId4" Type="http://schemas.openxmlformats.org/officeDocument/2006/relationships/image" Target="../media/image3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25.xml"/><Relationship Id="rId1" Type="http://schemas.openxmlformats.org/officeDocument/2006/relationships/vmlDrawing" Target="../drawings/vmlDrawing39.vml"/><Relationship Id="rId4" Type="http://schemas.openxmlformats.org/officeDocument/2006/relationships/image" Target="../media/image3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25.xml"/><Relationship Id="rId1" Type="http://schemas.openxmlformats.org/officeDocument/2006/relationships/vmlDrawing" Target="../drawings/vmlDrawing40.vml"/><Relationship Id="rId4" Type="http://schemas.openxmlformats.org/officeDocument/2006/relationships/image" Target="../media/image3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25.xml"/><Relationship Id="rId1" Type="http://schemas.openxmlformats.org/officeDocument/2006/relationships/vmlDrawing" Target="../drawings/vmlDrawing41.vml"/><Relationship Id="rId4" Type="http://schemas.openxmlformats.org/officeDocument/2006/relationships/image" Target="../media/image3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42.vml"/><Relationship Id="rId4" Type="http://schemas.openxmlformats.org/officeDocument/2006/relationships/image" Target="../media/image3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27.xml"/><Relationship Id="rId1" Type="http://schemas.openxmlformats.org/officeDocument/2006/relationships/vmlDrawing" Target="../drawings/vmlDrawing43.vml"/><Relationship Id="rId4" Type="http://schemas.openxmlformats.org/officeDocument/2006/relationships/image" Target="../media/image3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27.xml"/><Relationship Id="rId1" Type="http://schemas.openxmlformats.org/officeDocument/2006/relationships/vmlDrawing" Target="../drawings/vmlDrawing44.vml"/><Relationship Id="rId4" Type="http://schemas.openxmlformats.org/officeDocument/2006/relationships/image" Target="../media/image3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27.xml"/><Relationship Id="rId1" Type="http://schemas.openxmlformats.org/officeDocument/2006/relationships/vmlDrawing" Target="../drawings/vmlDrawing45.v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27.xml"/><Relationship Id="rId1" Type="http://schemas.openxmlformats.org/officeDocument/2006/relationships/vmlDrawing" Target="../drawings/vmlDrawing46.vml"/><Relationship Id="rId4" Type="http://schemas.openxmlformats.org/officeDocument/2006/relationships/image" Target="../media/image3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27.xml"/><Relationship Id="rId1" Type="http://schemas.openxmlformats.org/officeDocument/2006/relationships/vmlDrawing" Target="../drawings/vmlDrawing47.v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0.vml"/><Relationship Id="rId5" Type="http://schemas.openxmlformats.org/officeDocument/2006/relationships/chart" Target="../charts/chart1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1.v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2.vml"/><Relationship Id="rId5" Type="http://schemas.openxmlformats.org/officeDocument/2006/relationships/chart" Target="../charts/char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3.vml"/><Relationship Id="rId5" Type="http://schemas.openxmlformats.org/officeDocument/2006/relationships/chart" Target="../charts/chart3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4.vml"/><Relationship Id="rId5" Type="http://schemas.openxmlformats.org/officeDocument/2006/relationships/chart" Target="../charts/chart4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5.vml"/><Relationship Id="rId5" Type="http://schemas.openxmlformats.org/officeDocument/2006/relationships/chart" Target="../charts/chart5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87624" y="1268760"/>
            <a:ext cx="7000924" cy="4392488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pl-PL" sz="4800" u="sng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Projekt budżetu</a:t>
            </a:r>
            <a:br>
              <a:rPr lang="pl-PL" sz="4800" u="sng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</a:br>
            <a:r>
              <a:rPr lang="pl-PL" sz="4800" u="sng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Gminy Miejskiej </a:t>
            </a:r>
            <a:br>
              <a:rPr lang="pl-PL" sz="4800" u="sng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</a:br>
            <a:r>
              <a:rPr lang="pl-PL" sz="4800" u="sng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Starogard Gdański</a:t>
            </a:r>
            <a:br>
              <a:rPr lang="pl-PL" sz="4800" u="sng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</a:br>
            <a:r>
              <a:rPr lang="pl-PL" sz="4800" u="sng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na rok 2017</a:t>
            </a:r>
            <a:endParaRPr lang="pl-PL" sz="4800" u="sng" dirty="0"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1" y="6390923"/>
          <a:ext cx="9144000" cy="470752"/>
        </p:xfrm>
        <a:graphic>
          <a:graphicData uri="http://schemas.openxmlformats.org/presentationml/2006/ole">
            <p:oleObj spid="_x0000_s2058" r:id="rId3" imgW="7110984" imgH="362712" progId="">
              <p:embed/>
            </p:oleObj>
          </a:graphicData>
        </a:graphic>
      </p:graphicFrame>
      <p:pic>
        <p:nvPicPr>
          <p:cNvPr id="6" name="Picture 7" descr="Herb Starogard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960" y="260648"/>
            <a:ext cx="720775" cy="7919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-252536" y="1916832"/>
            <a:ext cx="9649072" cy="4941168"/>
          </a:xfrm>
        </p:spPr>
        <p:txBody>
          <a:bodyPr>
            <a:noAutofit/>
          </a:bodyPr>
          <a:lstStyle/>
          <a:p>
            <a:pPr algn="ctr"/>
            <a:r>
              <a:rPr lang="pl-PL" sz="16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pl-PL" sz="16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pl-PL" sz="1600" dirty="0" smtClean="0"/>
              <a:t> </a:t>
            </a:r>
            <a:br>
              <a:rPr lang="pl-PL" sz="1600" dirty="0" smtClean="0"/>
            </a:br>
            <a:r>
              <a:rPr lang="pl-PL" sz="1600" dirty="0"/>
              <a:t/>
            </a:r>
            <a:br>
              <a:rPr lang="pl-PL" sz="1600" dirty="0"/>
            </a:b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2800" dirty="0" smtClean="0">
                <a:solidFill>
                  <a:srgbClr val="000000"/>
                </a:solidFill>
                <a:effectLst/>
                <a:latin typeface="Calibri" pitchFamily="34" charset="0"/>
              </a:rPr>
              <a:t>Stan zadłużenia na 31.12.2016 r.</a:t>
            </a:r>
            <a:br>
              <a:rPr lang="pl-PL" sz="2800" dirty="0" smtClean="0">
                <a:solidFill>
                  <a:srgbClr val="000000"/>
                </a:solidFill>
                <a:effectLst/>
                <a:latin typeface="Calibri" pitchFamily="34" charset="0"/>
              </a:rPr>
            </a:br>
            <a:r>
              <a:rPr lang="pl-PL" sz="2800" dirty="0" smtClean="0">
                <a:solidFill>
                  <a:srgbClr val="000000"/>
                </a:solidFill>
                <a:effectLst/>
                <a:latin typeface="Calibri" pitchFamily="34" charset="0"/>
              </a:rPr>
              <a:t>    </a:t>
            </a:r>
            <a:r>
              <a:rPr lang="pl-PL" sz="4000" dirty="0" smtClean="0">
                <a:solidFill>
                  <a:srgbClr val="000000"/>
                </a:solidFill>
                <a:effectLst/>
                <a:latin typeface="Calibri" pitchFamily="34" charset="0"/>
              </a:rPr>
              <a:t>50.185 tys. zł </a:t>
            </a:r>
            <a:br>
              <a:rPr lang="pl-PL" sz="4000" dirty="0" smtClean="0">
                <a:solidFill>
                  <a:srgbClr val="000000"/>
                </a:solidFill>
                <a:effectLst/>
                <a:latin typeface="Calibri" pitchFamily="34" charset="0"/>
              </a:rPr>
            </a:br>
            <a:r>
              <a:rPr lang="pl-PL" sz="2800" dirty="0" smtClean="0">
                <a:solidFill>
                  <a:srgbClr val="000000"/>
                </a:solidFill>
                <a:effectLst/>
                <a:latin typeface="Calibri" pitchFamily="34" charset="0"/>
              </a:rPr>
              <a:t>(27,5 % do przewidywanych dochodów) </a:t>
            </a:r>
            <a:br>
              <a:rPr lang="pl-PL" sz="2800" dirty="0" smtClean="0">
                <a:solidFill>
                  <a:srgbClr val="000000"/>
                </a:solidFill>
                <a:effectLst/>
                <a:latin typeface="Calibri" pitchFamily="34" charset="0"/>
              </a:rPr>
            </a:br>
            <a:r>
              <a:rPr lang="pl-PL" sz="2800" dirty="0" smtClean="0">
                <a:solidFill>
                  <a:srgbClr val="000000"/>
                </a:solidFill>
                <a:effectLst/>
                <a:latin typeface="Calibri" pitchFamily="34" charset="0"/>
              </a:rPr>
              <a:t/>
            </a:r>
            <a:br>
              <a:rPr lang="pl-PL" sz="2800" dirty="0" smtClean="0">
                <a:solidFill>
                  <a:srgbClr val="000000"/>
                </a:solidFill>
                <a:effectLst/>
                <a:latin typeface="Calibri" pitchFamily="34" charset="0"/>
              </a:rPr>
            </a:br>
            <a:r>
              <a:rPr lang="pl-PL" sz="3600" dirty="0" smtClean="0">
                <a:solidFill>
                  <a:srgbClr val="000000"/>
                </a:solidFill>
                <a:effectLst/>
                <a:latin typeface="Calibri" pitchFamily="34" charset="0"/>
              </a:rPr>
              <a:t>Spłata rat                                        8.813.719 zł</a:t>
            </a:r>
            <a:br>
              <a:rPr lang="pl-PL" sz="3600" dirty="0" smtClean="0">
                <a:solidFill>
                  <a:srgbClr val="000000"/>
                </a:solidFill>
                <a:effectLst/>
                <a:latin typeface="Calibri" pitchFamily="34" charset="0"/>
              </a:rPr>
            </a:br>
            <a:r>
              <a:rPr lang="pl-PL" sz="3600" dirty="0" smtClean="0">
                <a:solidFill>
                  <a:srgbClr val="000000"/>
                </a:solidFill>
                <a:effectLst/>
                <a:latin typeface="Calibri" pitchFamily="34" charset="0"/>
              </a:rPr>
              <a:t>Zaciągnięty kredyt                      13.800.000 zł</a:t>
            </a:r>
            <a:br>
              <a:rPr lang="pl-PL" sz="3600" dirty="0" smtClean="0">
                <a:solidFill>
                  <a:srgbClr val="000000"/>
                </a:solidFill>
                <a:effectLst/>
                <a:latin typeface="Calibri" pitchFamily="34" charset="0"/>
              </a:rPr>
            </a:br>
            <a:r>
              <a:rPr lang="pl-PL" sz="2800" dirty="0" smtClean="0">
                <a:solidFill>
                  <a:srgbClr val="000000"/>
                </a:solidFill>
                <a:effectLst/>
                <a:latin typeface="Calibri" pitchFamily="34" charset="0"/>
              </a:rPr>
              <a:t/>
            </a:r>
            <a:br>
              <a:rPr lang="pl-PL" sz="2800" dirty="0" smtClean="0">
                <a:solidFill>
                  <a:srgbClr val="000000"/>
                </a:solidFill>
                <a:effectLst/>
                <a:latin typeface="Calibri" pitchFamily="34" charset="0"/>
              </a:rPr>
            </a:br>
            <a:r>
              <a:rPr lang="pl-PL" sz="2800" dirty="0" smtClean="0">
                <a:solidFill>
                  <a:srgbClr val="000000"/>
                </a:solidFill>
                <a:effectLst/>
                <a:latin typeface="Calibri" pitchFamily="34" charset="0"/>
              </a:rPr>
              <a:t>Stan zadłużenia na 31.12.2017 r.  </a:t>
            </a:r>
            <a:br>
              <a:rPr lang="pl-PL" sz="2800" dirty="0" smtClean="0">
                <a:solidFill>
                  <a:srgbClr val="000000"/>
                </a:solidFill>
                <a:effectLst/>
                <a:latin typeface="Calibri" pitchFamily="34" charset="0"/>
              </a:rPr>
            </a:br>
            <a:r>
              <a:rPr lang="pl-PL" sz="2800" dirty="0" smtClean="0">
                <a:solidFill>
                  <a:srgbClr val="000000"/>
                </a:solidFill>
                <a:effectLst/>
                <a:latin typeface="Calibri" pitchFamily="34" charset="0"/>
              </a:rPr>
              <a:t> </a:t>
            </a:r>
            <a:r>
              <a:rPr lang="pl-PL" sz="4000" dirty="0" smtClean="0">
                <a:solidFill>
                  <a:srgbClr val="000000"/>
                </a:solidFill>
                <a:effectLst/>
                <a:latin typeface="Calibri" pitchFamily="34" charset="0"/>
              </a:rPr>
              <a:t>55.172 tys. zł </a:t>
            </a:r>
            <a:br>
              <a:rPr lang="pl-PL" sz="4000" dirty="0" smtClean="0">
                <a:solidFill>
                  <a:srgbClr val="000000"/>
                </a:solidFill>
                <a:effectLst/>
                <a:latin typeface="Calibri" pitchFamily="34" charset="0"/>
              </a:rPr>
            </a:br>
            <a:r>
              <a:rPr lang="pl-PL" sz="2800" dirty="0" smtClean="0">
                <a:solidFill>
                  <a:srgbClr val="000000"/>
                </a:solidFill>
                <a:effectLst/>
                <a:latin typeface="Calibri" pitchFamily="34" charset="0"/>
              </a:rPr>
              <a:t>(25,3 % </a:t>
            </a:r>
            <a:r>
              <a:rPr lang="pl-PL" sz="2800" dirty="0">
                <a:solidFill>
                  <a:srgbClr val="000000"/>
                </a:solidFill>
                <a:effectLst/>
                <a:latin typeface="Calibri" pitchFamily="34" charset="0"/>
              </a:rPr>
              <a:t>do projektowanych dochodów)</a:t>
            </a:r>
            <a:r>
              <a:rPr lang="pl-PL" sz="2400" dirty="0" smtClean="0">
                <a:latin typeface="Calibri" pitchFamily="34" charset="0"/>
              </a:rPr>
              <a:t/>
            </a:r>
            <a:br>
              <a:rPr lang="pl-PL" sz="2400" dirty="0" smtClean="0">
                <a:latin typeface="Calibri" pitchFamily="34" charset="0"/>
              </a:rPr>
            </a:br>
            <a:r>
              <a:rPr lang="pl-PL" sz="2400" dirty="0" smtClean="0">
                <a:latin typeface="Calibri" pitchFamily="34" charset="0"/>
              </a:rPr>
              <a:t>                                          </a:t>
            </a:r>
            <a:br>
              <a:rPr lang="pl-PL" sz="2400" dirty="0" smtClean="0">
                <a:latin typeface="Calibri" pitchFamily="34" charset="0"/>
              </a:rPr>
            </a:br>
            <a:r>
              <a:rPr lang="pl-PL" sz="2400" dirty="0" smtClean="0">
                <a:latin typeface="Calibri" pitchFamily="34" charset="0"/>
              </a:rPr>
              <a:t/>
            </a:r>
            <a:br>
              <a:rPr lang="pl-PL" sz="2400" dirty="0" smtClean="0">
                <a:latin typeface="Calibri" pitchFamily="34" charset="0"/>
              </a:rPr>
            </a:br>
            <a:r>
              <a:rPr lang="pl-PL" sz="24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pl-PL" sz="24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pl-PL" sz="1600" dirty="0" smtClean="0">
                <a:solidFill>
                  <a:schemeClr val="tx1"/>
                </a:solidFill>
              </a:rPr>
              <a:t> 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>
                <a:solidFill>
                  <a:srgbClr val="000000"/>
                </a:solidFill>
                <a:latin typeface="Calibri" pitchFamily="34" charset="0"/>
              </a:rPr>
              <a:t/>
            </a:r>
            <a:br>
              <a:rPr lang="pl-PL" sz="1600" dirty="0" smtClean="0">
                <a:solidFill>
                  <a:srgbClr val="000000"/>
                </a:solidFill>
                <a:latin typeface="Calibri" pitchFamily="34" charset="0"/>
              </a:rPr>
            </a:b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/>
              <a:t>   </a:t>
            </a:r>
            <a:endParaRPr lang="pl-PL" sz="1800" b="0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1" y="6390923"/>
          <a:ext cx="9144000" cy="470752"/>
        </p:xfrm>
        <a:graphic>
          <a:graphicData uri="http://schemas.openxmlformats.org/presentationml/2006/ole">
            <p:oleObj spid="_x0000_s268290" r:id="rId3" imgW="7110984" imgH="362712" progId="">
              <p:embed/>
            </p:oleObj>
          </a:graphicData>
        </a:graphic>
      </p:graphicFrame>
      <p:pic>
        <p:nvPicPr>
          <p:cNvPr id="6" name="Picture 7" descr="Herb Starogard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960" y="260648"/>
            <a:ext cx="720775" cy="791904"/>
          </a:xfrm>
          <a:prstGeom prst="rect">
            <a:avLst/>
          </a:prstGeom>
          <a:noFill/>
        </p:spPr>
      </p:pic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971600" y="1295049"/>
            <a:ext cx="7704856" cy="45719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39725" indent="-336550">
              <a:buFont typeface="Constantia" pitchFamily="16" charset="0"/>
              <a:buChar char="-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endParaRPr lang="pl-PL" sz="2000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87624" y="1484784"/>
            <a:ext cx="7000924" cy="3816424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pl-PL" sz="4800" u="sng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Zadania inwestycyjne </a:t>
            </a:r>
            <a:br>
              <a:rPr lang="pl-PL" sz="4800" u="sng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</a:br>
            <a:r>
              <a:rPr lang="pl-PL" sz="4800" u="sng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Gminy Miejskiej </a:t>
            </a:r>
            <a:br>
              <a:rPr lang="pl-PL" sz="4800" u="sng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</a:br>
            <a:r>
              <a:rPr lang="pl-PL" sz="4800" u="sng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Starogard Gdański</a:t>
            </a:r>
            <a:br>
              <a:rPr lang="pl-PL" sz="4800" u="sng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</a:br>
            <a:r>
              <a:rPr lang="pl-PL" sz="4800" u="sng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na rok 2017</a:t>
            </a:r>
            <a:endParaRPr lang="pl-PL" sz="4800" u="sng" dirty="0"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1" y="6390923"/>
          <a:ext cx="9144000" cy="470752"/>
        </p:xfrm>
        <a:graphic>
          <a:graphicData uri="http://schemas.openxmlformats.org/presentationml/2006/ole">
            <p:oleObj spid="_x0000_s57353" r:id="rId3" imgW="7110984" imgH="362712" progId="">
              <p:embed/>
            </p:oleObj>
          </a:graphicData>
        </a:graphic>
      </p:graphicFrame>
      <p:pic>
        <p:nvPicPr>
          <p:cNvPr id="6" name="Picture 7" descr="Herb Starogard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960" y="260648"/>
            <a:ext cx="720775" cy="7919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-252536" y="1700808"/>
            <a:ext cx="9396536" cy="2088232"/>
          </a:xfrm>
        </p:spPr>
        <p:txBody>
          <a:bodyPr>
            <a:noAutofit/>
          </a:bodyPr>
          <a:lstStyle/>
          <a:p>
            <a:pPr marL="342900" indent="-339725" algn="ctr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pl-PL" sz="3200" u="sng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Times New Roman" pitchFamily="18" charset="0"/>
              </a:rPr>
              <a:t>TRANSPORT I ŁĄCZNOŚĆ</a:t>
            </a:r>
            <a:r>
              <a:rPr lang="pl-PL" sz="3200" i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Times New Roman" pitchFamily="18" charset="0"/>
              </a:rPr>
              <a:t/>
            </a:r>
            <a:br>
              <a:rPr lang="pl-PL" sz="3200" i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Times New Roman" pitchFamily="18" charset="0"/>
              </a:rPr>
            </a:br>
            <a:r>
              <a:rPr lang="pl-PL" sz="3200" i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Times New Roman" pitchFamily="18" charset="0"/>
              </a:rPr>
              <a:t/>
            </a:r>
            <a:br>
              <a:rPr lang="pl-PL" sz="3200" i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Times New Roman" pitchFamily="18" charset="0"/>
              </a:rPr>
            </a:br>
            <a:r>
              <a:rPr lang="pl-PL" sz="40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Times New Roman" pitchFamily="18" charset="0"/>
              </a:rPr>
              <a:t>Budowa i skomunikowanie węzła integracyjnego w Starogardzie Gdańskim  </a:t>
            </a:r>
            <a:r>
              <a:rPr lang="pl-PL" sz="4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Times New Roman" pitchFamily="18" charset="0"/>
              </a:rPr>
              <a:t>15.919.326 zł</a:t>
            </a: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/>
              <a:t>   </a:t>
            </a:r>
            <a:endParaRPr lang="pl-PL" sz="1800" b="0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1" y="6390923"/>
          <a:ext cx="9144000" cy="470752"/>
        </p:xfrm>
        <a:graphic>
          <a:graphicData uri="http://schemas.openxmlformats.org/presentationml/2006/ole">
            <p:oleObj spid="_x0000_s27658" r:id="rId3" imgW="7110984" imgH="362712" progId="">
              <p:embed/>
            </p:oleObj>
          </a:graphicData>
        </a:graphic>
      </p:graphicFrame>
      <p:pic>
        <p:nvPicPr>
          <p:cNvPr id="6" name="Picture 7" descr="Herb Starogard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960" y="260648"/>
            <a:ext cx="720775" cy="791904"/>
          </a:xfrm>
          <a:prstGeom prst="rect">
            <a:avLst/>
          </a:prstGeom>
          <a:noFill/>
        </p:spPr>
      </p:pic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971600" y="4221088"/>
            <a:ext cx="7704856" cy="115212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39725" indent="-336550">
              <a:buFont typeface="Constantia" pitchFamily="16" charset="0"/>
              <a:buChar char="-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r>
              <a:rPr lang="pl-PL" sz="2800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 pitchFamily="18" charset="0"/>
              </a:rPr>
              <a:t>Całkowita wartość projektu: ok. 42,6 mln zł</a:t>
            </a:r>
          </a:p>
          <a:p>
            <a:pPr marL="339725" indent="-336550">
              <a:buFont typeface="Constantia" pitchFamily="16" charset="0"/>
              <a:buChar char="-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r>
              <a:rPr lang="pl-PL" sz="4000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 pitchFamily="18" charset="0"/>
              </a:rPr>
              <a:t>Przyznane dofinansowanie – 85 % (33,6 mln zł) </a:t>
            </a:r>
          </a:p>
          <a:p>
            <a:pPr marL="339725" indent="-336550">
              <a:buFont typeface="Constantia" pitchFamily="16" charset="0"/>
              <a:buChar char="-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r>
              <a:rPr lang="pl-PL" sz="2800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 pitchFamily="18" charset="0"/>
              </a:rPr>
              <a:t>Okres realizacji: 2017 – 2018</a:t>
            </a:r>
          </a:p>
          <a:p>
            <a:pPr marL="339725" indent="-336550">
              <a:buFont typeface="Constantia" pitchFamily="16" charset="0"/>
              <a:buChar char="-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endParaRPr lang="pl-PL" sz="2800" i="1" dirty="0">
              <a:solidFill>
                <a:srgbClr val="00000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1" y="6390923"/>
          <a:ext cx="9144000" cy="470752"/>
        </p:xfrm>
        <a:graphic>
          <a:graphicData uri="http://schemas.openxmlformats.org/presentationml/2006/ole">
            <p:oleObj spid="_x0000_s38922" r:id="rId3" imgW="7110984" imgH="362712" progId="">
              <p:embed/>
            </p:oleObj>
          </a:graphicData>
        </a:graphic>
      </p:graphicFrame>
      <p:pic>
        <p:nvPicPr>
          <p:cNvPr id="6" name="Picture 7" descr="Herb Starogard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960" y="260648"/>
            <a:ext cx="720775" cy="791904"/>
          </a:xfrm>
          <a:prstGeom prst="rect">
            <a:avLst/>
          </a:prstGeom>
          <a:noFill/>
        </p:spPr>
      </p:pic>
      <p:sp>
        <p:nvSpPr>
          <p:cNvPr id="8" name="Prostokąt 7"/>
          <p:cNvSpPr/>
          <p:nvPr/>
        </p:nvSpPr>
        <p:spPr>
          <a:xfrm>
            <a:off x="0" y="1052736"/>
            <a:ext cx="9144000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200" b="1" u="sng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 pitchFamily="18" charset="0"/>
              </a:rPr>
              <a:t>TRANSPORT </a:t>
            </a:r>
            <a:r>
              <a:rPr lang="pl-PL" sz="3200" b="1" u="sng" dirty="0">
                <a:solidFill>
                  <a:srgbClr val="000000"/>
                </a:solidFill>
                <a:latin typeface="Calibri" panose="020F0502020204030204" pitchFamily="34" charset="0"/>
                <a:cs typeface="Times New Roman" pitchFamily="18" charset="0"/>
              </a:rPr>
              <a:t>I </a:t>
            </a:r>
            <a:r>
              <a:rPr lang="pl-PL" sz="3200" b="1" u="sng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 pitchFamily="18" charset="0"/>
              </a:rPr>
              <a:t>ŁĄCZNOŚĆ C.D.</a:t>
            </a:r>
            <a:endParaRPr lang="pl-PL" sz="3200" b="1" u="sng" dirty="0" smtClean="0">
              <a:latin typeface="Calibri" panose="020F0502020204030204" pitchFamily="34" charset="0"/>
              <a:cs typeface="Times New Roman" pitchFamily="18" charset="0"/>
            </a:endParaRPr>
          </a:p>
          <a:p>
            <a:pPr algn="ctr"/>
            <a:r>
              <a:rPr lang="pl-PL" sz="3200" b="1" u="sng" dirty="0" smtClean="0">
                <a:latin typeface="Calibri" panose="020F0502020204030204" pitchFamily="34" charset="0"/>
                <a:cs typeface="Times New Roman" pitchFamily="18" charset="0"/>
              </a:rPr>
              <a:t>DROGI PUBLICZNE GMINNE </a:t>
            </a:r>
            <a:r>
              <a:rPr lang="pl-PL" sz="2400" dirty="0" smtClean="0">
                <a:latin typeface="Calibri" panose="020F0502020204030204" pitchFamily="34" charset="0"/>
              </a:rPr>
              <a:t/>
            </a:r>
            <a:br>
              <a:rPr lang="pl-PL" sz="2400" dirty="0" smtClean="0">
                <a:latin typeface="Calibri" panose="020F0502020204030204" pitchFamily="34" charset="0"/>
              </a:rPr>
            </a:br>
            <a:r>
              <a:rPr lang="pl-PL" sz="2400" dirty="0" smtClean="0">
                <a:latin typeface="Calibri" panose="020F0502020204030204" pitchFamily="34" charset="0"/>
              </a:rPr>
              <a:t/>
            </a:r>
            <a:br>
              <a:rPr lang="pl-PL" sz="2400" dirty="0" smtClean="0">
                <a:latin typeface="Calibri" panose="020F0502020204030204" pitchFamily="34" charset="0"/>
              </a:rPr>
            </a:br>
            <a:r>
              <a:rPr lang="pl-PL" sz="4000" b="1" dirty="0" smtClean="0">
                <a:latin typeface="Calibri" panose="020F0502020204030204" pitchFamily="34" charset="0"/>
                <a:cs typeface="Times New Roman" pitchFamily="18" charset="0"/>
              </a:rPr>
              <a:t>Przebudowa ul. Kościuszki etap II  </a:t>
            </a:r>
          </a:p>
          <a:p>
            <a:pPr algn="ctr"/>
            <a:r>
              <a:rPr lang="pl-PL" sz="4000" b="1" dirty="0" smtClean="0">
                <a:latin typeface="Calibri" panose="020F0502020204030204" pitchFamily="34" charset="0"/>
                <a:cs typeface="Times New Roman" pitchFamily="18" charset="0"/>
              </a:rPr>
              <a:t>6.000.000 zł</a:t>
            </a:r>
            <a:r>
              <a:rPr lang="pl-PL" dirty="0" smtClean="0">
                <a:latin typeface="Calibri" panose="020F0502020204030204" pitchFamily="34" charset="0"/>
              </a:rPr>
              <a:t/>
            </a:r>
            <a:br>
              <a:rPr lang="pl-PL" dirty="0" smtClean="0">
                <a:latin typeface="Calibri" panose="020F0502020204030204" pitchFamily="34" charset="0"/>
              </a:rPr>
            </a:br>
            <a:endParaRPr lang="pl-PL" dirty="0">
              <a:latin typeface="Calibri" panose="020F0502020204030204" pitchFamily="34" charset="0"/>
            </a:endParaRPr>
          </a:p>
        </p:txBody>
      </p:sp>
      <p:sp>
        <p:nvSpPr>
          <p:cNvPr id="10" name="Prostokąt 9"/>
          <p:cNvSpPr/>
          <p:nvPr/>
        </p:nvSpPr>
        <p:spPr>
          <a:xfrm>
            <a:off x="0" y="3914184"/>
            <a:ext cx="9144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000" b="1" dirty="0" smtClean="0">
                <a:latin typeface="Calibri" panose="020F0502020204030204" pitchFamily="34" charset="0"/>
                <a:cs typeface="Times New Roman" pitchFamily="18" charset="0"/>
              </a:rPr>
              <a:t>odcinek od ul. Pelplińskiej  do ronda Pitagorasa z sygnalizacją świetlną na skrzyżowaniu z ul. Jana III Sobieskiego</a:t>
            </a:r>
          </a:p>
          <a:p>
            <a:pPr algn="ctr"/>
            <a:endParaRPr lang="pl-PL" sz="2000" b="1" dirty="0" smtClean="0">
              <a:latin typeface="Calibri" panose="020F0502020204030204" pitchFamily="34" charset="0"/>
              <a:cs typeface="Times New Roman" pitchFamily="18" charset="0"/>
            </a:endParaRPr>
          </a:p>
          <a:p>
            <a:pPr algn="ctr"/>
            <a:r>
              <a:rPr lang="pl-PL" sz="2000" b="1" dirty="0" smtClean="0">
                <a:latin typeface="Calibri" panose="020F0502020204030204" pitchFamily="34" charset="0"/>
                <a:cs typeface="Times New Roman" pitchFamily="18" charset="0"/>
              </a:rPr>
              <a:t>Planowana wartość dofinansowania  w ramach „Programu rozwoju gminnej i powiatowej infrastruktury drogowej na lata 2016-2020” – 50 %, do 3 mln złotych</a:t>
            </a:r>
            <a:endParaRPr lang="pl-PL" sz="2000" b="1" dirty="0">
              <a:latin typeface="Calibri" panose="020F0502020204030204" pitchFamily="34" charset="0"/>
              <a:cs typeface="Times New Roman" pitchFamily="18" charset="0"/>
            </a:endParaRPr>
          </a:p>
          <a:p>
            <a:pPr algn="ctr"/>
            <a:endParaRPr lang="pl-PL" sz="2000" b="1" dirty="0" smtClean="0">
              <a:latin typeface="Calibri" panose="020F0502020204030204" pitchFamily="34" charset="0"/>
              <a:cs typeface="Times New Roman" pitchFamily="18" charset="0"/>
            </a:endParaRPr>
          </a:p>
          <a:p>
            <a:pPr algn="ctr"/>
            <a:r>
              <a:rPr lang="pl-PL" sz="2000" b="1" dirty="0" smtClean="0">
                <a:latin typeface="Calibri" panose="020F0502020204030204" pitchFamily="34" charset="0"/>
                <a:cs typeface="Times New Roman" pitchFamily="18" charset="0"/>
              </a:rPr>
              <a:t>Partnerstwo z Powiatem Starogardzkim - 1,5 mln złotych.</a:t>
            </a:r>
            <a:endParaRPr lang="pl-PL" sz="2000" b="1" dirty="0">
              <a:latin typeface="Calibri" panose="020F0502020204030204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1" y="6390923"/>
          <a:ext cx="9144000" cy="470752"/>
        </p:xfrm>
        <a:graphic>
          <a:graphicData uri="http://schemas.openxmlformats.org/presentationml/2006/ole">
            <p:oleObj spid="_x0000_s247819" r:id="rId3" imgW="7110984" imgH="362712" progId="">
              <p:embed/>
            </p:oleObj>
          </a:graphicData>
        </a:graphic>
      </p:graphicFrame>
      <p:pic>
        <p:nvPicPr>
          <p:cNvPr id="6" name="Picture 7" descr="Herb Starogard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960" y="260648"/>
            <a:ext cx="720775" cy="791904"/>
          </a:xfrm>
          <a:prstGeom prst="rect">
            <a:avLst/>
          </a:prstGeom>
          <a:noFill/>
        </p:spPr>
      </p:pic>
      <p:sp>
        <p:nvSpPr>
          <p:cNvPr id="8" name="Prostokąt 7"/>
          <p:cNvSpPr/>
          <p:nvPr/>
        </p:nvSpPr>
        <p:spPr>
          <a:xfrm>
            <a:off x="179512" y="1052736"/>
            <a:ext cx="8964488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200" b="1" u="sng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 pitchFamily="18" charset="0"/>
              </a:rPr>
              <a:t>TRANSPORT </a:t>
            </a:r>
            <a:r>
              <a:rPr lang="pl-PL" sz="3200" b="1" u="sng" dirty="0">
                <a:solidFill>
                  <a:srgbClr val="000000"/>
                </a:solidFill>
                <a:latin typeface="Calibri" panose="020F0502020204030204" pitchFamily="34" charset="0"/>
                <a:cs typeface="Times New Roman" pitchFamily="18" charset="0"/>
              </a:rPr>
              <a:t>I ŁĄCZNOŚĆ C.D.</a:t>
            </a:r>
            <a:endParaRPr lang="pl-PL" sz="3200" b="1" u="sng" dirty="0">
              <a:latin typeface="Calibri" panose="020F0502020204030204" pitchFamily="34" charset="0"/>
              <a:cs typeface="Times New Roman" pitchFamily="18" charset="0"/>
            </a:endParaRPr>
          </a:p>
          <a:p>
            <a:pPr algn="ctr"/>
            <a:r>
              <a:rPr lang="pl-PL" sz="2800" b="1" u="sng" dirty="0">
                <a:latin typeface="Calibri" panose="020F0502020204030204" pitchFamily="34" charset="0"/>
                <a:cs typeface="Times New Roman" pitchFamily="18" charset="0"/>
              </a:rPr>
              <a:t>DROGI PUBLICZNE </a:t>
            </a:r>
            <a:r>
              <a:rPr lang="pl-PL" sz="2800" b="1" u="sng" dirty="0" smtClean="0">
                <a:latin typeface="Calibri" panose="020F0502020204030204" pitchFamily="34" charset="0"/>
                <a:cs typeface="Times New Roman" pitchFamily="18" charset="0"/>
              </a:rPr>
              <a:t>GMINNE</a:t>
            </a:r>
          </a:p>
          <a:p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b="1" dirty="0" smtClean="0">
                <a:latin typeface="Calibri" panose="020F0502020204030204" pitchFamily="34" charset="0"/>
                <a:cs typeface="Times New Roman" pitchFamily="18" charset="0"/>
              </a:rPr>
              <a:t>-  ul. W. Witosa – 100 tys. zł</a:t>
            </a:r>
          </a:p>
          <a:p>
            <a:r>
              <a:rPr lang="pl-PL" sz="2400" b="1" dirty="0" smtClean="0">
                <a:latin typeface="Calibri" panose="020F0502020204030204" pitchFamily="34" charset="0"/>
                <a:cs typeface="Times New Roman" pitchFamily="18" charset="0"/>
              </a:rPr>
              <a:t>-  ul. Skośna – 300 tys. zł</a:t>
            </a:r>
          </a:p>
          <a:p>
            <a:pPr marL="285750" indent="-285750">
              <a:buFontTx/>
              <a:buChar char="-"/>
            </a:pPr>
            <a:r>
              <a:rPr lang="pl-PL" sz="2400" b="1" dirty="0" smtClean="0">
                <a:latin typeface="Calibri" panose="020F0502020204030204" pitchFamily="34" charset="0"/>
                <a:cs typeface="Times New Roman" pitchFamily="18" charset="0"/>
              </a:rPr>
              <a:t>ul. </a:t>
            </a:r>
            <a:r>
              <a:rPr lang="pl-PL" sz="2400" b="1" dirty="0" err="1" smtClean="0">
                <a:latin typeface="Calibri" panose="020F0502020204030204" pitchFamily="34" charset="0"/>
                <a:cs typeface="Times New Roman" pitchFamily="18" charset="0"/>
              </a:rPr>
              <a:t>Jaszczurkowców</a:t>
            </a:r>
            <a:r>
              <a:rPr lang="pl-PL" sz="2400" b="1" dirty="0" smtClean="0">
                <a:latin typeface="Calibri" panose="020F0502020204030204" pitchFamily="34" charset="0"/>
                <a:cs typeface="Times New Roman" pitchFamily="18" charset="0"/>
              </a:rPr>
              <a:t> – 250 tys. zł</a:t>
            </a:r>
          </a:p>
          <a:p>
            <a:pPr marL="285750" indent="-285750">
              <a:buFontTx/>
              <a:buChar char="-"/>
            </a:pPr>
            <a:r>
              <a:rPr lang="pl-PL" sz="2400" b="1" dirty="0">
                <a:latin typeface="Calibri" panose="020F0502020204030204" pitchFamily="34" charset="0"/>
                <a:cs typeface="Times New Roman" pitchFamily="18" charset="0"/>
              </a:rPr>
              <a:t>u</a:t>
            </a:r>
            <a:r>
              <a:rPr lang="pl-PL" sz="2400" b="1" dirty="0" smtClean="0">
                <a:latin typeface="Calibri" panose="020F0502020204030204" pitchFamily="34" charset="0"/>
                <a:cs typeface="Times New Roman" pitchFamily="18" charset="0"/>
              </a:rPr>
              <a:t>l. Gen. Kleeberga etap I – 700 tys. zł</a:t>
            </a:r>
          </a:p>
          <a:p>
            <a:pPr marL="285750" indent="-285750">
              <a:buFontTx/>
              <a:buChar char="-"/>
            </a:pPr>
            <a:r>
              <a:rPr lang="pl-PL" sz="2400" b="1" dirty="0">
                <a:latin typeface="Calibri" panose="020F0502020204030204" pitchFamily="34" charset="0"/>
                <a:cs typeface="Times New Roman" pitchFamily="18" charset="0"/>
              </a:rPr>
              <a:t>z</a:t>
            </a:r>
            <a:r>
              <a:rPr lang="pl-PL" sz="2400" b="1" dirty="0" smtClean="0">
                <a:latin typeface="Calibri" panose="020F0502020204030204" pitchFamily="34" charset="0"/>
                <a:cs typeface="Times New Roman" pitchFamily="18" charset="0"/>
              </a:rPr>
              <a:t>atoka parkingowa ul. Gryfa Pomorskiego – 50 tys. zł</a:t>
            </a:r>
          </a:p>
          <a:p>
            <a:pPr marL="285750" indent="-285750">
              <a:buFontTx/>
              <a:buChar char="-"/>
            </a:pPr>
            <a:r>
              <a:rPr lang="pl-PL" sz="2400" b="1" dirty="0">
                <a:latin typeface="Calibri" panose="020F0502020204030204" pitchFamily="34" charset="0"/>
                <a:cs typeface="Times New Roman" pitchFamily="18" charset="0"/>
              </a:rPr>
              <a:t>z</a:t>
            </a:r>
            <a:r>
              <a:rPr lang="pl-PL" sz="2400" b="1" dirty="0" smtClean="0">
                <a:latin typeface="Calibri" panose="020F0502020204030204" pitchFamily="34" charset="0"/>
                <a:cs typeface="Times New Roman" pitchFamily="18" charset="0"/>
              </a:rPr>
              <a:t>atoki postojowe ul. Grunwaldzka – 100 tys. zł</a:t>
            </a:r>
          </a:p>
          <a:p>
            <a:pPr algn="ctr"/>
            <a:r>
              <a:rPr lang="pl-PL" sz="2800" b="1" u="sng" dirty="0" smtClean="0">
                <a:latin typeface="Calibri" panose="020F0502020204030204" pitchFamily="34" charset="0"/>
                <a:cs typeface="Times New Roman" pitchFamily="18" charset="0"/>
              </a:rPr>
              <a:t>DROGI WEWNĘTRZNE</a:t>
            </a:r>
            <a:endParaRPr lang="pl-PL" sz="2800" b="1" dirty="0" smtClean="0">
              <a:latin typeface="Calibri" panose="020F0502020204030204" pitchFamily="34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r>
              <a:rPr lang="pl-PL" sz="2400" b="1" dirty="0" smtClean="0">
                <a:latin typeface="Calibri" panose="020F0502020204030204" pitchFamily="34" charset="0"/>
                <a:cs typeface="Times New Roman" pitchFamily="18" charset="0"/>
              </a:rPr>
              <a:t>os</a:t>
            </a:r>
            <a:r>
              <a:rPr lang="pl-PL" sz="2400" b="1" dirty="0">
                <a:latin typeface="Calibri" panose="020F0502020204030204" pitchFamily="34" charset="0"/>
                <a:cs typeface="Times New Roman" pitchFamily="18" charset="0"/>
              </a:rPr>
              <a:t>. 800-lecia </a:t>
            </a:r>
            <a:r>
              <a:rPr lang="pl-PL" sz="2400" b="1" dirty="0" smtClean="0">
                <a:latin typeface="Calibri" panose="020F0502020204030204" pitchFamily="34" charset="0"/>
                <a:cs typeface="Times New Roman" pitchFamily="18" charset="0"/>
              </a:rPr>
              <a:t>(2016) – </a:t>
            </a:r>
            <a:r>
              <a:rPr lang="pl-PL" sz="2400" b="1" dirty="0">
                <a:latin typeface="Calibri" panose="020F0502020204030204" pitchFamily="34" charset="0"/>
                <a:cs typeface="Times New Roman" pitchFamily="18" charset="0"/>
              </a:rPr>
              <a:t>200 000 </a:t>
            </a:r>
            <a:r>
              <a:rPr lang="pl-PL" sz="2400" b="1" dirty="0" smtClean="0">
                <a:latin typeface="Calibri" panose="020F0502020204030204" pitchFamily="34" charset="0"/>
                <a:cs typeface="Times New Roman" pitchFamily="18" charset="0"/>
              </a:rPr>
              <a:t>zł</a:t>
            </a:r>
          </a:p>
          <a:p>
            <a:pPr marL="285750" indent="-285750">
              <a:buFontTx/>
              <a:buChar char="-"/>
            </a:pPr>
            <a:r>
              <a:rPr lang="pl-PL" sz="2400" b="1" dirty="0">
                <a:latin typeface="Calibri" panose="020F0502020204030204" pitchFamily="34" charset="0"/>
              </a:rPr>
              <a:t>u</a:t>
            </a:r>
            <a:r>
              <a:rPr lang="pl-PL" sz="2400" b="1" dirty="0" smtClean="0">
                <a:latin typeface="Calibri" panose="020F0502020204030204" pitchFamily="34" charset="0"/>
              </a:rPr>
              <a:t>l. M. Kopernika etap I (2016) – 540 tys. zł</a:t>
            </a:r>
          </a:p>
          <a:p>
            <a:pPr marL="285750" indent="-285750">
              <a:buFontTx/>
              <a:buChar char="-"/>
            </a:pPr>
            <a:r>
              <a:rPr lang="pl-PL" sz="2400" b="1" dirty="0" smtClean="0">
                <a:latin typeface="Calibri" panose="020F0502020204030204" pitchFamily="34" charset="0"/>
              </a:rPr>
              <a:t>ul. M. Kopernika etap II – 600 tys. zł 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10" name="Prostokąt 9"/>
          <p:cNvSpPr/>
          <p:nvPr/>
        </p:nvSpPr>
        <p:spPr>
          <a:xfrm>
            <a:off x="971600" y="2636912"/>
            <a:ext cx="79208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0293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1" y="6390923"/>
          <a:ext cx="9144000" cy="470752"/>
        </p:xfrm>
        <a:graphic>
          <a:graphicData uri="http://schemas.openxmlformats.org/presentationml/2006/ole">
            <p:oleObj spid="_x0000_s39946" r:id="rId3" imgW="7110984" imgH="362712" progId="">
              <p:embed/>
            </p:oleObj>
          </a:graphicData>
        </a:graphic>
      </p:graphicFrame>
      <p:pic>
        <p:nvPicPr>
          <p:cNvPr id="6" name="Picture 7" descr="Herb Starogard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960" y="260648"/>
            <a:ext cx="720775" cy="791904"/>
          </a:xfrm>
          <a:prstGeom prst="rect">
            <a:avLst/>
          </a:prstGeom>
          <a:noFill/>
        </p:spPr>
      </p:pic>
      <p:sp>
        <p:nvSpPr>
          <p:cNvPr id="9" name="Tytuł 1"/>
          <p:cNvSpPr txBox="1">
            <a:spLocks/>
          </p:cNvSpPr>
          <p:nvPr/>
        </p:nvSpPr>
        <p:spPr>
          <a:xfrm>
            <a:off x="683568" y="1196752"/>
            <a:ext cx="8208912" cy="5256584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pl-PL" sz="3200" b="1" u="sng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 pitchFamily="18" charset="0"/>
              </a:rPr>
              <a:t>TRANSPORT </a:t>
            </a:r>
            <a:r>
              <a:rPr lang="pl-PL" sz="3200" b="1" u="sng" dirty="0">
                <a:solidFill>
                  <a:srgbClr val="000000"/>
                </a:solidFill>
                <a:latin typeface="Calibri" panose="020F0502020204030204" pitchFamily="34" charset="0"/>
                <a:cs typeface="Times New Roman" pitchFamily="18" charset="0"/>
              </a:rPr>
              <a:t>I ŁĄCZNOŚĆ C.D.</a:t>
            </a:r>
          </a:p>
          <a:p>
            <a:pPr algn="ctr"/>
            <a:r>
              <a:rPr lang="pl-PL" sz="3200" b="1" u="sng" dirty="0">
                <a:solidFill>
                  <a:srgbClr val="000000"/>
                </a:solidFill>
                <a:latin typeface="Calibri" panose="020F0502020204030204" pitchFamily="34" charset="0"/>
                <a:cs typeface="Times New Roman" pitchFamily="18" charset="0"/>
              </a:rPr>
              <a:t>DROGI PUBLICZNE </a:t>
            </a:r>
            <a:r>
              <a:rPr lang="pl-PL" sz="3200" b="1" u="sng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 pitchFamily="18" charset="0"/>
              </a:rPr>
              <a:t>GMINNE</a:t>
            </a:r>
          </a:p>
          <a:p>
            <a:pPr algn="ctr"/>
            <a:endParaRPr lang="pl-PL" sz="3200" b="1" u="sng" dirty="0">
              <a:solidFill>
                <a:srgbClr val="000000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marR="0" lvl="0" indent="0" algn="ctr" fontAlgn="auto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3200" b="1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 pitchFamily="18" charset="0"/>
              </a:rPr>
              <a:t>PROGRAM UTWARDZANIA DRÓG GRUNTOWYCH PŁYTAMI YOMB – 1.000.000 ZŁ</a:t>
            </a:r>
          </a:p>
          <a:p>
            <a:pPr marR="0" lvl="0" indent="0" fontAlgn="auto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l-PL" sz="2400" b="1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 pitchFamily="18" charset="0"/>
              </a:rPr>
              <a:t>- ul. Mjr. Dobrzańskiego – zadanie przechodzące z 2016 r.,</a:t>
            </a:r>
          </a:p>
          <a:p>
            <a:pPr marR="0" lvl="0" indent="0" fontAlgn="auto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l-PL" sz="2400" b="1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 pitchFamily="18" charset="0"/>
              </a:rPr>
              <a:t>- ul. M. Rataja – zadanie przechodzące z 2016 r.,</a:t>
            </a:r>
          </a:p>
          <a:p>
            <a:pPr marR="0" lvl="0" indent="0" fontAlgn="auto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l-PL" sz="2400" b="1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 pitchFamily="18" charset="0"/>
              </a:rPr>
              <a:t>- ul. Wł. Broniewskiego – zadanie przechodzące z 2016 r.,</a:t>
            </a:r>
          </a:p>
          <a:p>
            <a:pPr marR="0" lvl="0" indent="0" fontAlgn="auto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l-PL" sz="2400" b="1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 pitchFamily="18" charset="0"/>
              </a:rPr>
              <a:t>- 2017 r.  - 500.000 zł</a:t>
            </a:r>
          </a:p>
          <a:p>
            <a:pPr marR="0" lvl="0" indent="0" fontAlgn="auto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l-PL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pl-PL" sz="1600" b="1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2852936"/>
            <a:ext cx="9144000" cy="2592288"/>
          </a:xfrm>
        </p:spPr>
        <p:txBody>
          <a:bodyPr>
            <a:noAutofit/>
          </a:bodyPr>
          <a:lstStyle/>
          <a:p>
            <a:r>
              <a:rPr lang="pl-PL" sz="1800" i="1" u="sng" dirty="0" smtClean="0"/>
              <a:t/>
            </a:r>
            <a:br>
              <a:rPr lang="pl-PL" sz="1800" i="1" u="sng" dirty="0" smtClean="0"/>
            </a:br>
            <a:r>
              <a:rPr lang="pl-PL" sz="1800" i="1" u="sng" dirty="0" smtClean="0"/>
              <a:t/>
            </a:r>
            <a:br>
              <a:rPr lang="pl-PL" sz="1800" i="1" u="sng" dirty="0" smtClean="0"/>
            </a:br>
            <a:r>
              <a:rPr lang="pl-PL" sz="1800" i="1" u="sng" dirty="0" smtClean="0"/>
              <a:t/>
            </a:r>
            <a:br>
              <a:rPr lang="pl-PL" sz="1800" i="1" u="sng" dirty="0" smtClean="0"/>
            </a:br>
            <a:r>
              <a:rPr lang="pl-PL" sz="1800" i="1" u="sng" dirty="0" smtClean="0"/>
              <a:t/>
            </a:r>
            <a:br>
              <a:rPr lang="pl-PL" sz="1800" i="1" u="sng" dirty="0" smtClean="0"/>
            </a:br>
            <a:r>
              <a:rPr lang="pl-PL" sz="1800" b="0" dirty="0" smtClean="0">
                <a:effectLst/>
              </a:rPr>
              <a:t>                        </a:t>
            </a:r>
            <a:r>
              <a:rPr lang="pl-PL" sz="3200" u="sng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TRANSPORT </a:t>
            </a:r>
            <a:r>
              <a:rPr lang="pl-PL" sz="3200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I ŁĄCZNOŚĆ C.D.</a:t>
            </a:r>
            <a:r>
              <a:rPr lang="pl-PL" sz="1800" u="sng" dirty="0">
                <a:effectLst/>
                <a:latin typeface="Calibri" panose="020F0502020204030204" pitchFamily="34" charset="0"/>
                <a:cs typeface="Times New Roman" pitchFamily="18" charset="0"/>
              </a:rPr>
              <a:t/>
            </a:r>
            <a:br>
              <a:rPr lang="pl-PL" sz="1800" u="sng" dirty="0">
                <a:effectLst/>
                <a:latin typeface="Calibri" panose="020F0502020204030204" pitchFamily="34" charset="0"/>
                <a:cs typeface="Times New Roman" pitchFamily="18" charset="0"/>
              </a:rPr>
            </a:br>
            <a:r>
              <a:rPr lang="pl-PL" sz="1800" dirty="0" smtClean="0">
                <a:effectLst/>
                <a:latin typeface="Calibri" panose="020F0502020204030204" pitchFamily="34" charset="0"/>
                <a:cs typeface="Times New Roman" pitchFamily="18" charset="0"/>
              </a:rPr>
              <a:t>                                   </a:t>
            </a:r>
            <a:r>
              <a:rPr lang="pl-PL" sz="3200" u="sng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DROGI PUBLICZNE GMINNE</a:t>
            </a:r>
            <a:br>
              <a:rPr lang="pl-PL" sz="3200" u="sng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</a:br>
            <a:r>
              <a:rPr lang="pl-PL" sz="3200" u="sng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/>
            </a:r>
            <a:br>
              <a:rPr lang="pl-PL" sz="3200" u="sng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</a:br>
            <a:r>
              <a:rPr lang="pl-PL" sz="1800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pl-PL" sz="3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pl-PL" sz="3200" dirty="0" smtClean="0"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Studium obwodnicy Starogardu Gd. – 899.932 zł, </a:t>
            </a:r>
            <a:br>
              <a:rPr lang="pl-PL" sz="3200" dirty="0" smtClean="0"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</a:br>
            <a:r>
              <a:rPr lang="pl-PL" sz="3200" dirty="0" smtClean="0"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- Przebudowa ul. </a:t>
            </a:r>
            <a:r>
              <a:rPr lang="pl-PL" sz="3200" dirty="0" err="1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Jabłowskiej</a:t>
            </a:r>
            <a:r>
              <a:rPr lang="pl-PL" sz="32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 – 650.000 zł</a:t>
            </a:r>
            <a:br>
              <a:rPr lang="pl-PL" sz="32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</a:br>
            <a:r>
              <a:rPr lang="pl-PL" sz="32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- Modernizacja sygnalizacji świetlnej – 75.000 zł</a:t>
            </a:r>
            <a:br>
              <a:rPr lang="pl-PL" sz="32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</a:br>
            <a:r>
              <a:rPr lang="pl-PL" sz="32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- Mapy i dokumentacje – 1.332.089 zł, </a:t>
            </a:r>
            <a:r>
              <a:rPr lang="pl-PL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800" b="0" dirty="0" smtClean="0"/>
              <a:t/>
            </a:r>
            <a:br>
              <a:rPr lang="pl-PL" sz="1800" b="0" dirty="0" smtClean="0"/>
            </a:br>
            <a:r>
              <a:rPr lang="pl-PL" sz="1800" dirty="0" smtClean="0"/>
              <a:t/>
            </a:r>
            <a:br>
              <a:rPr lang="pl-PL" sz="1800" dirty="0" smtClean="0"/>
            </a:br>
            <a:endParaRPr lang="pl-PL" sz="1800" b="0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1" y="6390923"/>
          <a:ext cx="9144000" cy="470752"/>
        </p:xfrm>
        <a:graphic>
          <a:graphicData uri="http://schemas.openxmlformats.org/presentationml/2006/ole">
            <p:oleObj spid="_x0000_s29708" r:id="rId3" imgW="7110984" imgH="362712" progId="">
              <p:embed/>
            </p:oleObj>
          </a:graphicData>
        </a:graphic>
      </p:graphicFrame>
      <p:pic>
        <p:nvPicPr>
          <p:cNvPr id="6" name="Picture 7" descr="Herb Starogard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960" y="0"/>
            <a:ext cx="720775" cy="7647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851263"/>
            <a:ext cx="9036496" cy="5504628"/>
          </a:xfrm>
        </p:spPr>
        <p:txBody>
          <a:bodyPr>
            <a:noAutofit/>
          </a:bodyPr>
          <a:lstStyle/>
          <a:p>
            <a:pPr algn="ctr"/>
            <a:r>
              <a:rPr lang="pl-PL" sz="1800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3200" u="sng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TRANSPORT </a:t>
            </a:r>
            <a:r>
              <a:rPr lang="pl-PL" sz="3200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I ŁĄCZNOŚĆ C.D. </a:t>
            </a:r>
            <a:r>
              <a:rPr lang="pl-PL" sz="3200" u="sng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/>
            </a:r>
            <a:br>
              <a:rPr lang="pl-PL" sz="3200" u="sng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</a:br>
            <a:r>
              <a:rPr lang="pl-PL" sz="3200" u="sng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DROGI PUBLICZNE WOJEWÓDZKIE </a:t>
            </a:r>
            <a:br>
              <a:rPr lang="pl-PL" sz="3200" u="sng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</a:br>
            <a:r>
              <a:rPr lang="pl-PL" sz="1800" b="0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itchFamily="18" charset="0"/>
              </a:rPr>
              <a:t/>
            </a:r>
            <a:br>
              <a:rPr lang="pl-PL" sz="1800" b="0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itchFamily="18" charset="0"/>
              </a:rPr>
            </a:br>
            <a:r>
              <a:rPr lang="pl-PL" sz="32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 Dokumentacja projektowa na przebudowę drogi wojewódzkiej nr 222 w Starogardzie Gdańskim </a:t>
            </a:r>
            <a:r>
              <a:rPr lang="pl-PL" sz="32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(pomoc finansowa dla województwa</a:t>
            </a:r>
            <a:r>
              <a:rPr lang="pl-PL" sz="32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) </a:t>
            </a:r>
            <a:r>
              <a:rPr lang="pl-PL" sz="32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– </a:t>
            </a:r>
            <a:r>
              <a:rPr lang="pl-PL" sz="32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393.420 zł</a:t>
            </a:r>
            <a:br>
              <a:rPr lang="pl-PL" sz="32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</a:br>
            <a:r>
              <a:rPr lang="pl-PL" sz="24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/>
            </a:r>
            <a:br>
              <a:rPr lang="pl-PL" sz="24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</a:br>
            <a:r>
              <a:rPr lang="pl-PL" sz="24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      - ul. Pelplińska – od skrzyżowania z ul. Pomorską (wraz z  </a:t>
            </a:r>
            <a:br>
              <a:rPr lang="pl-PL" sz="24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</a:br>
            <a:r>
              <a:rPr lang="pl-PL" sz="24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        przebudową skrzyżowania) do Ronda im. NSZZ Solidarność; </a:t>
            </a:r>
            <a:br>
              <a:rPr lang="pl-PL" sz="24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</a:br>
            <a:r>
              <a:rPr lang="pl-PL" sz="24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      - ulica Gdańska – od wiaduktu włącznie do granicy administracyjnej miasta </a:t>
            </a:r>
            <a:r>
              <a:rPr lang="pl-PL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1800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/>
              <a:t/>
            </a:r>
            <a:br>
              <a:rPr lang="pl-PL" sz="1800" dirty="0" smtClean="0"/>
            </a:br>
            <a:endParaRPr lang="pl-PL" sz="1800" b="0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1" y="6390923"/>
          <a:ext cx="9144000" cy="470752"/>
        </p:xfrm>
        <a:graphic>
          <a:graphicData uri="http://schemas.openxmlformats.org/presentationml/2006/ole">
            <p:oleObj spid="_x0000_s31754" r:id="rId3" imgW="7110984" imgH="362712" progId="">
              <p:embed/>
            </p:oleObj>
          </a:graphicData>
        </a:graphic>
      </p:graphicFrame>
      <p:pic>
        <p:nvPicPr>
          <p:cNvPr id="6" name="Picture 7" descr="Herb Starogard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3929" y="39988"/>
            <a:ext cx="755963" cy="79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1628800"/>
            <a:ext cx="8784976" cy="3240360"/>
          </a:xfrm>
        </p:spPr>
        <p:txBody>
          <a:bodyPr>
            <a:noAutofit/>
          </a:bodyPr>
          <a:lstStyle/>
          <a:p>
            <a:pPr algn="ctr"/>
            <a:r>
              <a:rPr lang="pl-PL" sz="1800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800" b="0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itchFamily="18" charset="0"/>
              </a:rPr>
              <a:t/>
            </a:r>
            <a:br>
              <a:rPr lang="pl-PL" sz="1800" b="0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itchFamily="18" charset="0"/>
              </a:rPr>
            </a:br>
            <a:r>
              <a:rPr lang="pl-PL" sz="3200" u="sng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TRANSPORT </a:t>
            </a:r>
            <a:r>
              <a:rPr lang="pl-PL" sz="3200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I ŁĄCZNOŚĆ C.D. </a:t>
            </a:r>
            <a:r>
              <a:rPr lang="pl-PL" sz="3200" u="sng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/>
            </a:r>
            <a:br>
              <a:rPr lang="pl-PL" sz="3200" u="sng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</a:br>
            <a:r>
              <a:rPr lang="pl-PL" sz="3200" u="sng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DROGI PUBLICZNE POWIATOWE</a:t>
            </a:r>
            <a:r>
              <a:rPr lang="pl-PL" sz="2000" i="1" u="sng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itchFamily="18" charset="0"/>
              </a:rPr>
              <a:t/>
            </a:r>
            <a:br>
              <a:rPr lang="pl-PL" sz="2000" i="1" u="sng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itchFamily="18" charset="0"/>
              </a:rPr>
            </a:br>
            <a:r>
              <a:rPr lang="pl-PL" sz="2000" i="1" u="sng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itchFamily="18" charset="0"/>
              </a:rPr>
              <a:t/>
            </a:r>
            <a:br>
              <a:rPr lang="pl-PL" sz="2000" i="1" u="sng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itchFamily="18" charset="0"/>
              </a:rPr>
            </a:br>
            <a:r>
              <a:rPr lang="pl-PL" sz="20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 1) „Ulepszenie nawierzchni dróg metodą </a:t>
            </a:r>
            <a:r>
              <a:rPr lang="pl-PL" sz="2000" dirty="0" err="1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slury</a:t>
            </a:r>
            <a:r>
              <a:rPr lang="pl-PL" sz="20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pl-PL" sz="2000" dirty="0" err="1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seal</a:t>
            </a:r>
            <a:r>
              <a:rPr lang="pl-PL" sz="20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 – na drogach powiatu starogardzkiego w 2017 r.”, „Ułatwienie dojazdu do obiektów użyteczności publicznej i terenów atrakcyjnych inwestycyjnie poprzez przebudowę drogi Kaliska – Płociczno na odcinku 2,97 km”, „Rozbudowa pasa drogowego drogi powiatowej nr 2704G łączącej miejscowości Borzechowo i </a:t>
            </a:r>
            <a:r>
              <a:rPr lang="pl-PL" sz="2000" dirty="0" err="1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Wirty</a:t>
            </a:r>
            <a:r>
              <a:rPr lang="pl-PL" sz="20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 w zakresie budowy ciągu pieszo-rowerowego, zatok autobusowych oraz przejść dla pieszych</a:t>
            </a:r>
            <a:r>
              <a:rPr lang="pl-PL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” (pomoc finansowa dla powiatu) </a:t>
            </a:r>
            <a:r>
              <a:rPr lang="pl-PL" sz="20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/>
            </a:r>
            <a:br>
              <a:rPr lang="pl-PL" sz="20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</a:br>
            <a:r>
              <a:rPr lang="pl-PL" sz="20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– </a:t>
            </a:r>
            <a:r>
              <a:rPr lang="pl-PL" sz="32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1.500.000 zł</a:t>
            </a:r>
            <a:r>
              <a:rPr lang="pl-PL" sz="2000" i="1" u="sng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itchFamily="18" charset="0"/>
              </a:rPr>
              <a:t/>
            </a:r>
            <a:br>
              <a:rPr lang="pl-PL" sz="2000" i="1" u="sng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itchFamily="18" charset="0"/>
              </a:rPr>
            </a:br>
            <a:r>
              <a:rPr lang="pl-PL" sz="2000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itchFamily="18" charset="0"/>
              </a:rPr>
              <a:t/>
            </a:r>
            <a:br>
              <a:rPr lang="pl-PL" sz="2000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itchFamily="18" charset="0"/>
              </a:rPr>
            </a:br>
            <a:r>
              <a:rPr lang="pl-PL" sz="20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2) Przebudowa skrzyżowania drogi powiatowej nr 2711G ul. Lubichowska z ul. Kościuszki w Starogardzie Gdańskim (pomoc finansowa dla powiatu</a:t>
            </a:r>
            <a:r>
              <a:rPr lang="pl-PL" sz="18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)</a:t>
            </a:r>
            <a:r>
              <a:rPr lang="pl-PL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32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– 300.000 zł </a:t>
            </a:r>
            <a:r>
              <a:rPr lang="pl-PL" sz="3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3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/>
              <a:t/>
            </a:r>
            <a:br>
              <a:rPr lang="pl-PL" sz="1800" dirty="0" smtClean="0"/>
            </a:br>
            <a:endParaRPr lang="pl-PL" sz="1800" b="0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1" y="6390923"/>
          <a:ext cx="9144000" cy="470752"/>
        </p:xfrm>
        <a:graphic>
          <a:graphicData uri="http://schemas.openxmlformats.org/presentationml/2006/ole">
            <p:oleObj spid="_x0000_s52235" r:id="rId3" imgW="7110984" imgH="362712" progId="">
              <p:embed/>
            </p:oleObj>
          </a:graphicData>
        </a:graphic>
      </p:graphicFrame>
      <p:pic>
        <p:nvPicPr>
          <p:cNvPr id="6" name="Picture 7" descr="Herb Starogard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612" y="13815"/>
            <a:ext cx="720775" cy="7919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2060848"/>
            <a:ext cx="8352928" cy="3240360"/>
          </a:xfrm>
        </p:spPr>
        <p:txBody>
          <a:bodyPr>
            <a:noAutofit/>
          </a:bodyPr>
          <a:lstStyle/>
          <a:p>
            <a:r>
              <a:rPr lang="pl-PL" sz="1800" i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i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pl-PL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pl-PL" sz="32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pl-PL" sz="32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     </a:t>
            </a:r>
            <a:r>
              <a:rPr lang="pl-PL" sz="3200" u="sng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GOSPODARKA MIESZKANIOWA</a:t>
            </a:r>
            <a:r>
              <a:rPr lang="pl-PL" sz="1800" dirty="0" smtClean="0">
                <a:effectLst/>
                <a:latin typeface="Calibri" panose="020F0502020204030204" pitchFamily="34" charset="0"/>
                <a:cs typeface="Times New Roman" pitchFamily="18" charset="0"/>
              </a:rPr>
              <a:t/>
            </a:r>
            <a:br>
              <a:rPr lang="pl-PL" sz="1800" dirty="0" smtClean="0">
                <a:effectLst/>
                <a:latin typeface="Calibri" panose="020F0502020204030204" pitchFamily="34" charset="0"/>
                <a:cs typeface="Times New Roman" pitchFamily="18" charset="0"/>
              </a:rPr>
            </a:br>
            <a:r>
              <a:rPr lang="pl-PL" sz="2400" dirty="0" smtClean="0">
                <a:effectLst/>
                <a:latin typeface="Calibri" panose="020F0502020204030204" pitchFamily="34" charset="0"/>
                <a:cs typeface="Times New Roman" pitchFamily="18" charset="0"/>
              </a:rPr>
              <a:t/>
            </a:r>
            <a:br>
              <a:rPr lang="pl-PL" sz="2400" dirty="0" smtClean="0">
                <a:effectLst/>
                <a:latin typeface="Calibri" panose="020F0502020204030204" pitchFamily="34" charset="0"/>
                <a:cs typeface="Times New Roman" pitchFamily="18" charset="0"/>
              </a:rPr>
            </a:br>
            <a:r>
              <a:rPr lang="pl-PL" sz="2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GOSPODARKA GRUNTAMI I NIERUCHOMOŚCIAMI</a:t>
            </a:r>
            <a:br>
              <a:rPr lang="pl-PL" sz="2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</a:br>
            <a:r>
              <a:rPr lang="pl-PL" sz="2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Wykup gruntów – 230.000 zł,</a:t>
            </a:r>
            <a:br>
              <a:rPr lang="pl-PL" sz="2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</a:br>
            <a:r>
              <a:rPr lang="pl-PL" sz="2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/>
            </a:r>
            <a:br>
              <a:rPr lang="pl-PL" sz="2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</a:br>
            <a:r>
              <a:rPr lang="pl-PL" sz="2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POZOSTAŁA DZIAŁALNOŚĆ</a:t>
            </a:r>
            <a:br>
              <a:rPr lang="pl-PL" sz="2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</a:br>
            <a:r>
              <a:rPr lang="pl-PL" sz="2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1) Modernizacja zasobów komunalnych – 130.000 zł</a:t>
            </a:r>
            <a:br>
              <a:rPr lang="pl-PL" sz="2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</a:br>
            <a:r>
              <a:rPr lang="pl-PL" sz="2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    dofinansowanie z BGK  w wys. 40% wartości  inwestycji. </a:t>
            </a:r>
            <a:br>
              <a:rPr lang="pl-PL" sz="2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</a:br>
            <a:r>
              <a:rPr lang="pl-PL" sz="2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     (ul. Kanałowa 15) </a:t>
            </a:r>
            <a:br>
              <a:rPr lang="pl-PL" sz="2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</a:br>
            <a:r>
              <a:rPr lang="pl-PL" sz="2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2) Modernizacja zasobów komunalnych (pustostanów) –  </a:t>
            </a:r>
            <a:br>
              <a:rPr lang="pl-PL" sz="2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</a:br>
            <a:r>
              <a:rPr lang="pl-PL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pl-PL" sz="2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   496.000 zł (w tym przechodzące z 2016 r.) </a:t>
            </a:r>
            <a:r>
              <a:rPr lang="pl-PL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/>
            </a:r>
            <a:br>
              <a:rPr lang="pl-PL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pl-PL" sz="2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3) budownictwo mieszkaniowe – 470.000 zł </a:t>
            </a:r>
            <a:br>
              <a:rPr lang="pl-PL" sz="2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</a:br>
            <a:r>
              <a:rPr lang="pl-PL" sz="2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     budowa budynku komunalnego przy ul. Magazynowej –   </a:t>
            </a:r>
            <a:br>
              <a:rPr lang="pl-PL" sz="2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</a:br>
            <a:r>
              <a:rPr lang="pl-PL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pl-PL" sz="2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    partnerstwo z TBS</a:t>
            </a:r>
            <a:r>
              <a:rPr lang="pl-PL" sz="1800" dirty="0" smtClean="0"/>
              <a:t/>
            </a:r>
            <a:br>
              <a:rPr lang="pl-PL" sz="1800" dirty="0" smtClean="0"/>
            </a:br>
            <a:endParaRPr lang="pl-PL" sz="1800" b="0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1" y="6390923"/>
          <a:ext cx="9144000" cy="470752"/>
        </p:xfrm>
        <a:graphic>
          <a:graphicData uri="http://schemas.openxmlformats.org/presentationml/2006/ole">
            <p:oleObj spid="_x0000_s30730" r:id="rId3" imgW="7110984" imgH="362712" progId="">
              <p:embed/>
            </p:oleObj>
          </a:graphicData>
        </a:graphic>
      </p:graphicFrame>
      <p:pic>
        <p:nvPicPr>
          <p:cNvPr id="6" name="Picture 7" descr="Herb Starogard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960" y="260648"/>
            <a:ext cx="720775" cy="7919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980728"/>
            <a:ext cx="8820472" cy="5256584"/>
          </a:xfrm>
        </p:spPr>
        <p:txBody>
          <a:bodyPr>
            <a:noAutofit/>
          </a:bodyPr>
          <a:lstStyle/>
          <a:p>
            <a:r>
              <a:rPr lang="pl-PL" sz="4000" dirty="0" smtClean="0"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Dochody ogółem:            218.200.983 zł</a:t>
            </a:r>
            <a:br>
              <a:rPr lang="pl-PL" sz="4000" dirty="0" smtClean="0"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</a:br>
            <a:r>
              <a:rPr lang="pl-PL" sz="3200" dirty="0" smtClean="0"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    w tym dochody bieżące              177.998.491 zł</a:t>
            </a:r>
            <a:br>
              <a:rPr lang="pl-PL" sz="3200" dirty="0" smtClean="0"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</a:br>
            <a:r>
              <a:rPr lang="pl-PL" sz="3200" dirty="0" smtClean="0"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               dochody majątkowe           40.202.492 zł</a:t>
            </a:r>
            <a:br>
              <a:rPr lang="pl-PL" sz="3200" dirty="0" smtClean="0"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</a:br>
            <a:r>
              <a:rPr lang="pl-PL" sz="3200" dirty="0" smtClean="0"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 </a:t>
            </a:r>
            <a:br>
              <a:rPr lang="pl-PL" sz="3200" dirty="0" smtClean="0"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</a:br>
            <a:r>
              <a:rPr lang="pl-PL" sz="3200" dirty="0" smtClean="0"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 </a:t>
            </a:r>
            <a:br>
              <a:rPr lang="pl-PL" sz="3200" dirty="0" smtClean="0"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</a:br>
            <a:r>
              <a:rPr lang="pl-PL" sz="4000" dirty="0" smtClean="0"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Wydatki  ogółem               223.607.264 zł</a:t>
            </a:r>
            <a:r>
              <a:rPr lang="pl-PL" sz="3200" dirty="0" smtClean="0"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/>
            </a:r>
            <a:br>
              <a:rPr lang="pl-PL" sz="3200" dirty="0" smtClean="0"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</a:br>
            <a:r>
              <a:rPr lang="pl-PL" sz="3200" dirty="0" smtClean="0"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     w tym wydatki bieżące                164.419.401 zł</a:t>
            </a:r>
            <a:br>
              <a:rPr lang="pl-PL" sz="3200" dirty="0" smtClean="0"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</a:br>
            <a:r>
              <a:rPr lang="pl-PL" sz="3200" dirty="0" smtClean="0"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                 wydatki majątkowe            59.187.863 zł</a:t>
            </a:r>
            <a:r>
              <a:rPr lang="pl-PL" sz="1800" dirty="0" smtClean="0">
                <a:solidFill>
                  <a:srgbClr val="000000"/>
                </a:solidFill>
              </a:rPr>
              <a:t/>
            </a:r>
            <a:br>
              <a:rPr lang="pl-PL" sz="1800" dirty="0" smtClean="0">
                <a:solidFill>
                  <a:srgbClr val="000000"/>
                </a:solidFill>
              </a:rPr>
            </a:b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/>
              <a:t>   </a:t>
            </a:r>
            <a:endParaRPr lang="pl-PL" sz="1800" b="0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1" y="6390923"/>
          <a:ext cx="9144000" cy="470752"/>
        </p:xfrm>
        <a:graphic>
          <a:graphicData uri="http://schemas.openxmlformats.org/presentationml/2006/ole">
            <p:oleObj spid="_x0000_s58378" r:id="rId3" imgW="7110984" imgH="362712" progId="">
              <p:embed/>
            </p:oleObj>
          </a:graphicData>
        </a:graphic>
      </p:graphicFrame>
      <p:pic>
        <p:nvPicPr>
          <p:cNvPr id="6" name="Picture 7" descr="Herb Starogard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960" y="260648"/>
            <a:ext cx="720775" cy="791904"/>
          </a:xfrm>
          <a:prstGeom prst="rect">
            <a:avLst/>
          </a:prstGeom>
          <a:noFill/>
        </p:spPr>
      </p:pic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971600" y="1223041"/>
            <a:ext cx="7704856" cy="45719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39725" indent="-336550">
              <a:buFont typeface="Constantia" pitchFamily="16" charset="0"/>
              <a:buChar char="-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endParaRPr lang="pl-PL" sz="2000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1484784"/>
            <a:ext cx="8784976" cy="489654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pl-PL" sz="32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pl-PL" sz="32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                    OŚWIATA I WYCHOWANIE</a:t>
            </a:r>
            <a:r>
              <a:rPr lang="pl-PL" sz="1800" i="1" u="sng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/>
            </a:r>
            <a:br>
              <a:rPr lang="pl-PL" sz="1800" i="1" u="sng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</a:br>
            <a:r>
              <a:rPr lang="pl-PL" sz="2400" i="1" u="sng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/>
            </a:r>
            <a:br>
              <a:rPr lang="pl-PL" sz="2400" i="1" u="sng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</a:br>
            <a:r>
              <a:rPr lang="pl-PL" sz="24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1) Budowa sali sportowej przy PG </a:t>
            </a:r>
            <a:r>
              <a:rPr lang="pl-PL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1 – </a:t>
            </a:r>
            <a:r>
              <a:rPr lang="pl-PL" sz="24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dokumentacja – 62.730 zł,</a:t>
            </a:r>
            <a:br>
              <a:rPr lang="pl-PL" sz="24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</a:br>
            <a:r>
              <a:rPr lang="pl-PL" sz="24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/>
            </a:r>
            <a:br>
              <a:rPr lang="pl-PL" sz="24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</a:br>
            <a:r>
              <a:rPr lang="pl-PL" sz="24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2) Termomodernizacja obiektów użyteczności publicznej wraz </a:t>
            </a:r>
            <a:br>
              <a:rPr lang="pl-PL" sz="24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</a:br>
            <a:r>
              <a:rPr lang="pl-PL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pl-PL" sz="24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    z modernizacją i usprawnieniem źródeł ciepła i energii </a:t>
            </a:r>
            <a:br>
              <a:rPr lang="pl-PL" sz="24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</a:br>
            <a:r>
              <a:rPr lang="pl-PL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pl-PL" sz="24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    –  4.608.207 zł (wkład własny 876.890 zł)</a:t>
            </a:r>
            <a:br>
              <a:rPr lang="pl-PL" sz="24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</a:br>
            <a:r>
              <a:rPr lang="pl-PL" sz="24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     (</a:t>
            </a:r>
            <a:r>
              <a:rPr lang="pl-PL" sz="2400" i="1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Planowany zakres prac.: PSP 1, PSP 4, ZSP)</a:t>
            </a:r>
            <a:r>
              <a:rPr lang="pl-PL" sz="2400" i="1" u="sng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/>
            </a:r>
            <a:br>
              <a:rPr lang="pl-PL" sz="2400" i="1" u="sng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</a:br>
            <a:r>
              <a:rPr lang="pl-PL" sz="2400" i="1" u="sng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/>
            </a:r>
            <a:br>
              <a:rPr lang="pl-PL" sz="2400" i="1" u="sng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</a:br>
            <a:r>
              <a:rPr lang="pl-PL" sz="24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3) Tworzenie nowych miejsc w edukacji przedszkolnej na </a:t>
            </a:r>
            <a:br>
              <a:rPr lang="pl-PL" sz="24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</a:br>
            <a:r>
              <a:rPr lang="pl-PL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pl-PL" sz="24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   terenie MOF Starogard Gdański – 170.000 zł (wkład własny)</a:t>
            </a:r>
            <a:br>
              <a:rPr lang="pl-PL" sz="24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</a:br>
            <a:r>
              <a:rPr lang="pl-PL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pl-PL" sz="24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   </a:t>
            </a:r>
            <a:r>
              <a:rPr lang="pl-PL" sz="2400" i="1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(przebudowa pomieszczeń w tzw. „małej czwórce”)</a:t>
            </a:r>
            <a:r>
              <a:rPr lang="pl-PL" sz="24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/>
            </a:r>
            <a:br>
              <a:rPr lang="pl-PL" sz="24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</a:br>
            <a:r>
              <a:rPr lang="pl-PL" sz="24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/>
            </a:r>
            <a:br>
              <a:rPr lang="pl-PL" sz="24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</a:br>
            <a:r>
              <a:rPr lang="pl-PL" sz="24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4) Modernizacji kuchni i łazienki w MPP3 – 100.000 zł</a:t>
            </a:r>
            <a:r>
              <a:rPr lang="pl-PL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pl-PL" sz="1800" b="0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1" y="6390923"/>
          <a:ext cx="9144000" cy="470752"/>
        </p:xfrm>
        <a:graphic>
          <a:graphicData uri="http://schemas.openxmlformats.org/presentationml/2006/ole">
            <p:oleObj spid="_x0000_s54281" r:id="rId3" imgW="7110984" imgH="362712" progId="">
              <p:embed/>
            </p:oleObj>
          </a:graphicData>
        </a:graphic>
      </p:graphicFrame>
      <p:pic>
        <p:nvPicPr>
          <p:cNvPr id="6" name="Picture 7" descr="Herb Starogard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960" y="260648"/>
            <a:ext cx="720775" cy="7919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1556792"/>
            <a:ext cx="8640960" cy="4608512"/>
          </a:xfrm>
        </p:spPr>
        <p:txBody>
          <a:bodyPr>
            <a:noAutofit/>
          </a:bodyPr>
          <a:lstStyle/>
          <a:p>
            <a:pPr algn="ctr"/>
            <a:r>
              <a:rPr lang="pl-PL" sz="3200" u="sng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GOSPODARKA KOMUNLANA  </a:t>
            </a:r>
            <a:br>
              <a:rPr lang="pl-PL" sz="3200" u="sng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</a:br>
            <a:r>
              <a:rPr lang="pl-PL" sz="3200" u="sng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I OCHRONA ŚRODOWISKA</a:t>
            </a:r>
            <a:r>
              <a:rPr lang="pl-PL" sz="24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/>
            </a:r>
            <a:br>
              <a:rPr lang="pl-PL" sz="24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</a:br>
            <a:r>
              <a:rPr lang="pl-PL" sz="2400" dirty="0" smtClean="0">
                <a:effectLst/>
                <a:latin typeface="Calibri" panose="020F0502020204030204" pitchFamily="34" charset="0"/>
                <a:cs typeface="Times New Roman" pitchFamily="18" charset="0"/>
              </a:rPr>
              <a:t/>
            </a:r>
            <a:br>
              <a:rPr lang="pl-PL" sz="2400" dirty="0" smtClean="0">
                <a:effectLst/>
                <a:latin typeface="Calibri" panose="020F0502020204030204" pitchFamily="34" charset="0"/>
                <a:cs typeface="Times New Roman" pitchFamily="18" charset="0"/>
              </a:rPr>
            </a:br>
            <a:r>
              <a:rPr lang="pl-PL" sz="32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Zachowanie wartości przyrodniczych i krajobrazowych korytarza ekologicznego  doliny Wierzycy przez ochronę bioróżnorodności oraz ukierunkowanie  wykorzystania tego obszaru – </a:t>
            </a:r>
            <a:br>
              <a:rPr lang="pl-PL" sz="32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</a:br>
            <a:r>
              <a:rPr lang="pl-PL" sz="40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11.337.923 zł </a:t>
            </a:r>
            <a:br>
              <a:rPr lang="pl-PL" sz="40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</a:br>
            <a:r>
              <a:rPr lang="pl-PL" sz="40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(wkład własny – 3.322.908 zł</a:t>
            </a:r>
            <a:r>
              <a:rPr lang="pl-PL" sz="40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)</a:t>
            </a:r>
            <a:r>
              <a:rPr lang="pl-PL" sz="40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pl-PL" sz="24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/>
            </a:r>
            <a:br>
              <a:rPr lang="pl-PL" sz="24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</a:br>
            <a:r>
              <a:rPr lang="pl-PL" sz="24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/>
            </a:r>
            <a:br>
              <a:rPr lang="pl-PL" sz="24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</a:br>
            <a:r>
              <a:rPr lang="pl-PL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pl-PL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1" y="6390923"/>
          <a:ext cx="9144000" cy="470752"/>
        </p:xfrm>
        <a:graphic>
          <a:graphicData uri="http://schemas.openxmlformats.org/presentationml/2006/ole">
            <p:oleObj spid="_x0000_s33802" r:id="rId3" imgW="7110984" imgH="362712" progId="">
              <p:embed/>
            </p:oleObj>
          </a:graphicData>
        </a:graphic>
      </p:graphicFrame>
      <p:pic>
        <p:nvPicPr>
          <p:cNvPr id="6" name="Picture 7" descr="Herb Starogard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960" y="260648"/>
            <a:ext cx="720775" cy="7919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59024" y="1916832"/>
            <a:ext cx="8784976" cy="4248472"/>
          </a:xfrm>
        </p:spPr>
        <p:txBody>
          <a:bodyPr>
            <a:noAutofit/>
          </a:bodyPr>
          <a:lstStyle/>
          <a:p>
            <a:r>
              <a:rPr lang="pl-PL" sz="32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                  </a:t>
            </a:r>
            <a:r>
              <a:rPr lang="pl-PL" sz="3200" u="sng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GOSPODARKA KOMUNLANA  </a:t>
            </a:r>
            <a:br>
              <a:rPr lang="pl-PL" sz="3200" u="sng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</a:br>
            <a:r>
              <a:rPr lang="pl-PL" sz="32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                    </a:t>
            </a:r>
            <a:r>
              <a:rPr lang="pl-PL" sz="3200" u="sng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I OCHRONA ŚRODOWISKA</a:t>
            </a:r>
            <a:r>
              <a:rPr lang="pl-PL" sz="24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/>
            </a:r>
            <a:br>
              <a:rPr lang="pl-PL" sz="24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</a:br>
            <a:r>
              <a:rPr lang="pl-PL" sz="2400" dirty="0">
                <a:effectLst/>
                <a:latin typeface="Calibri" panose="020F0502020204030204" pitchFamily="34" charset="0"/>
                <a:cs typeface="Times New Roman" pitchFamily="18" charset="0"/>
              </a:rPr>
              <a:t/>
            </a:r>
            <a:br>
              <a:rPr lang="pl-PL" sz="2400" dirty="0">
                <a:effectLst/>
                <a:latin typeface="Calibri" panose="020F0502020204030204" pitchFamily="34" charset="0"/>
                <a:cs typeface="Times New Roman" pitchFamily="18" charset="0"/>
              </a:rPr>
            </a:br>
            <a:r>
              <a:rPr lang="pl-PL" sz="2400" dirty="0" smtClean="0">
                <a:effectLst/>
                <a:latin typeface="Calibri" panose="020F0502020204030204" pitchFamily="34" charset="0"/>
                <a:cs typeface="Times New Roman" pitchFamily="18" charset="0"/>
              </a:rPr>
              <a:t>- </a:t>
            </a:r>
            <a:r>
              <a:rPr lang="pl-PL" sz="28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Kanalizacja sanitarna – rejon ulic Poziomkowa- </a:t>
            </a:r>
            <a:br>
              <a:rPr lang="pl-PL" sz="28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</a:br>
            <a:r>
              <a:rPr lang="pl-PL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pl-PL" sz="28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 Malinowa </a:t>
            </a:r>
            <a:r>
              <a:rPr lang="pl-PL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– </a:t>
            </a:r>
            <a:r>
              <a:rPr lang="pl-PL" sz="28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700.000 zł</a:t>
            </a:r>
            <a:r>
              <a:rPr lang="pl-PL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pl-PL" sz="28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(kontynuacja zadania z 2016 r.)</a:t>
            </a:r>
            <a:r>
              <a:rPr lang="pl-PL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/>
            </a:r>
            <a:br>
              <a:rPr lang="pl-PL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</a:br>
            <a:r>
              <a:rPr lang="pl-PL" sz="28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- Kanalizacja </a:t>
            </a:r>
            <a:r>
              <a:rPr lang="pl-PL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sanitarna: obszar Żabno (ul. Sowia, </a:t>
            </a:r>
            <a:r>
              <a:rPr lang="pl-PL" sz="28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 </a:t>
            </a:r>
            <a:br>
              <a:rPr lang="pl-PL" sz="28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</a:br>
            <a:r>
              <a:rPr lang="pl-PL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pl-PL" sz="28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pl-PL" sz="28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Kormorania</a:t>
            </a:r>
            <a:r>
              <a:rPr lang="pl-PL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…) – </a:t>
            </a:r>
            <a:r>
              <a:rPr lang="pl-PL" sz="28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450.000 </a:t>
            </a:r>
            <a:r>
              <a:rPr lang="pl-PL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zł </a:t>
            </a:r>
            <a:br>
              <a:rPr lang="pl-PL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</a:br>
            <a:r>
              <a:rPr lang="pl-PL" sz="28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- Mapy </a:t>
            </a:r>
            <a:r>
              <a:rPr lang="pl-PL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i dokumentacje – </a:t>
            </a:r>
            <a:r>
              <a:rPr lang="pl-PL" sz="28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325.000 zł </a:t>
            </a:r>
            <a:r>
              <a:rPr lang="pl-PL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(</a:t>
            </a:r>
            <a:r>
              <a:rPr lang="pl-PL" sz="28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zadanie  </a:t>
            </a:r>
            <a:br>
              <a:rPr lang="pl-PL" sz="28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</a:br>
            <a:r>
              <a:rPr lang="pl-PL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pl-PL" sz="28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 przechodzące z 2016 r.)</a:t>
            </a:r>
            <a:br>
              <a:rPr lang="pl-PL" sz="28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</a:br>
            <a:r>
              <a:rPr lang="pl-PL" sz="28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- Zagospodarowanie wód opadowych (studium   </a:t>
            </a:r>
            <a:br>
              <a:rPr lang="pl-PL" sz="28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</a:br>
            <a:r>
              <a:rPr lang="pl-PL" sz="28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  wykonalności) – 35.000 zł</a:t>
            </a:r>
            <a:br>
              <a:rPr lang="pl-PL" sz="28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</a:br>
            <a:r>
              <a:rPr lang="pl-PL" sz="24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/>
            </a:r>
            <a:br>
              <a:rPr lang="pl-PL" sz="24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</a:br>
            <a:r>
              <a:rPr lang="pl-PL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pl-PL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1" y="6390923"/>
          <a:ext cx="9144000" cy="470752"/>
        </p:xfrm>
        <a:graphic>
          <a:graphicData uri="http://schemas.openxmlformats.org/presentationml/2006/ole">
            <p:oleObj spid="_x0000_s252933" r:id="rId3" imgW="7110984" imgH="362712" progId="">
              <p:embed/>
            </p:oleObj>
          </a:graphicData>
        </a:graphic>
      </p:graphicFrame>
      <p:pic>
        <p:nvPicPr>
          <p:cNvPr id="6" name="Picture 7" descr="Herb Starogard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960" y="260648"/>
            <a:ext cx="720775" cy="7919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521738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1556792"/>
            <a:ext cx="8712968" cy="4536504"/>
          </a:xfrm>
        </p:spPr>
        <p:txBody>
          <a:bodyPr>
            <a:noAutofit/>
          </a:bodyPr>
          <a:lstStyle/>
          <a:p>
            <a:pPr algn="ctr"/>
            <a:r>
              <a:rPr lang="pl-PL" sz="3200" u="sng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GOSPODARKA KOMUNLANA  </a:t>
            </a:r>
            <a:br>
              <a:rPr lang="pl-PL" sz="3200" u="sng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</a:br>
            <a:r>
              <a:rPr lang="pl-PL" sz="3200" u="sng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I OCHRONA ŚRODOWISKA</a:t>
            </a:r>
            <a:r>
              <a:rPr lang="pl-PL" sz="1800" i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/>
            </a:r>
            <a:br>
              <a:rPr lang="pl-PL" sz="1800" i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</a:br>
            <a:r>
              <a:rPr lang="pl-PL" sz="1800" i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/>
            </a:r>
            <a:br>
              <a:rPr lang="pl-PL" sz="1800" i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</a:br>
            <a:r>
              <a:rPr lang="pl-PL" sz="36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Starogardzki </a:t>
            </a:r>
            <a:r>
              <a:rPr lang="pl-PL" sz="36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R</a:t>
            </a:r>
            <a:r>
              <a:rPr lang="pl-PL" sz="36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ynek od Nowa –  </a:t>
            </a:r>
            <a:br>
              <a:rPr lang="pl-PL" sz="36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</a:br>
            <a:r>
              <a:rPr lang="pl-PL" sz="36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    ochrona dziedzictwa kulturowego </a:t>
            </a:r>
            <a:br>
              <a:rPr lang="pl-PL" sz="36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</a:br>
            <a:r>
              <a:rPr lang="pl-PL" sz="36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    i  podniesienie jakości historycznej  </a:t>
            </a:r>
            <a:br>
              <a:rPr lang="pl-PL" sz="36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</a:br>
            <a:r>
              <a:rPr lang="pl-PL" sz="36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    przestrzeni publicznej </a:t>
            </a:r>
            <a:br>
              <a:rPr lang="pl-PL" sz="36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</a:br>
            <a:r>
              <a:rPr lang="pl-PL" sz="36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    w Starogardzie  Gdańskim </a:t>
            </a:r>
            <a:br>
              <a:rPr lang="pl-PL" sz="36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</a:br>
            <a:r>
              <a:rPr lang="pl-PL" sz="36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    –  5.500.000 zł,</a:t>
            </a:r>
            <a:r>
              <a:rPr lang="pl-PL" sz="3600" b="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pl-PL" sz="1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1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1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pl-PL" sz="1800" b="0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1" y="6390923"/>
          <a:ext cx="9144000" cy="470752"/>
        </p:xfrm>
        <a:graphic>
          <a:graphicData uri="http://schemas.openxmlformats.org/presentationml/2006/ole">
            <p:oleObj spid="_x0000_s35851" r:id="rId3" imgW="7110984" imgH="362712" progId="">
              <p:embed/>
            </p:oleObj>
          </a:graphicData>
        </a:graphic>
      </p:graphicFrame>
      <p:pic>
        <p:nvPicPr>
          <p:cNvPr id="6" name="Picture 7" descr="Herb Starogard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960" y="260648"/>
            <a:ext cx="720775" cy="7919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1556792"/>
            <a:ext cx="8712968" cy="4536504"/>
          </a:xfrm>
        </p:spPr>
        <p:txBody>
          <a:bodyPr>
            <a:noAutofit/>
          </a:bodyPr>
          <a:lstStyle/>
          <a:p>
            <a:pPr algn="ctr"/>
            <a:r>
              <a:rPr lang="pl-PL" sz="3200" u="sng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GOSPODARKA KOMUNLANA  </a:t>
            </a:r>
            <a:br>
              <a:rPr lang="pl-PL" sz="3200" u="sng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</a:br>
            <a:r>
              <a:rPr lang="pl-PL" sz="3200" u="sng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I OCHRONA ŚRODOWISKA</a:t>
            </a:r>
            <a:r>
              <a:rPr lang="pl-PL" sz="1800" i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/>
            </a:r>
            <a:br>
              <a:rPr lang="pl-PL" sz="1800" i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</a:br>
            <a:r>
              <a:rPr lang="pl-PL" sz="36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/>
            </a:r>
            <a:br>
              <a:rPr lang="pl-PL" sz="36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</a:br>
            <a:r>
              <a:rPr lang="pl-PL" sz="36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Rewitalizacja śródmieścia</a:t>
            </a:r>
            <a:br>
              <a:rPr lang="pl-PL" sz="36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</a:br>
            <a:r>
              <a:rPr lang="pl-PL" sz="36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    Starogardu  Gdańskiego </a:t>
            </a:r>
            <a:br>
              <a:rPr lang="pl-PL" sz="36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</a:br>
            <a:r>
              <a:rPr lang="pl-PL" sz="36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(dokumentacja)</a:t>
            </a:r>
            <a:br>
              <a:rPr lang="pl-PL" sz="36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</a:br>
            <a:r>
              <a:rPr lang="pl-PL" sz="36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    –  80.000 zł,</a:t>
            </a:r>
            <a:r>
              <a:rPr lang="pl-PL" sz="3600" b="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pl-PL" sz="1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1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1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pl-PL" sz="1800" b="0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1" y="6390923"/>
          <a:ext cx="9144000" cy="470752"/>
        </p:xfrm>
        <a:graphic>
          <a:graphicData uri="http://schemas.openxmlformats.org/presentationml/2006/ole">
            <p:oleObj spid="_x0000_s265218" r:id="rId3" imgW="7110984" imgH="362712" progId="">
              <p:embed/>
            </p:oleObj>
          </a:graphicData>
        </a:graphic>
      </p:graphicFrame>
      <p:pic>
        <p:nvPicPr>
          <p:cNvPr id="6" name="Picture 7" descr="Herb Starogard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960" y="260648"/>
            <a:ext cx="720775" cy="7919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1556792"/>
            <a:ext cx="8496944" cy="4752528"/>
          </a:xfrm>
        </p:spPr>
        <p:txBody>
          <a:bodyPr>
            <a:noAutofit/>
          </a:bodyPr>
          <a:lstStyle/>
          <a:p>
            <a:pPr algn="ctr"/>
            <a:r>
              <a:rPr lang="pl-PL" sz="3200" u="sng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GOSPODARKA KOMUNLANA  </a:t>
            </a:r>
            <a:br>
              <a:rPr lang="pl-PL" sz="3200" u="sng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</a:br>
            <a:r>
              <a:rPr lang="pl-PL" sz="3200" u="sng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I OCHRONA ŚRODOWISKA</a:t>
            </a:r>
            <a:br>
              <a:rPr lang="pl-PL" sz="3200" u="sng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</a:br>
            <a:r>
              <a:rPr lang="pl-PL" sz="3200" u="sng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/>
            </a:r>
            <a:br>
              <a:rPr lang="pl-PL" sz="3200" u="sng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</a:br>
            <a:r>
              <a:rPr lang="pl-PL" sz="32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DOPOSAŻENIE </a:t>
            </a:r>
            <a:r>
              <a:rPr lang="pl-PL" sz="32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MZK – </a:t>
            </a:r>
            <a:r>
              <a:rPr lang="pl-PL" sz="32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207.700 </a:t>
            </a:r>
            <a:r>
              <a:rPr lang="pl-PL" sz="32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zł</a:t>
            </a:r>
            <a:r>
              <a:rPr lang="pl-PL" sz="1800" i="1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/>
            </a:r>
            <a:br>
              <a:rPr lang="pl-PL" sz="1800" i="1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</a:br>
            <a:r>
              <a:rPr lang="pl-PL" sz="1800" i="1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/>
            </a:r>
            <a:br>
              <a:rPr lang="pl-PL" sz="1800" i="1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</a:br>
            <a:r>
              <a:rPr lang="pl-PL" sz="28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1) zakup lekkiej kosiarki bijakowej </a:t>
            </a:r>
            <a:r>
              <a:rPr lang="pl-PL" sz="28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/>
            </a:r>
            <a:br>
              <a:rPr lang="pl-PL" sz="28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</a:br>
            <a:r>
              <a:rPr lang="pl-PL" sz="28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tylno-bocznej uchylnej</a:t>
            </a:r>
            <a:r>
              <a:rPr lang="pl-PL" sz="2800" i="1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/>
            </a:r>
            <a:br>
              <a:rPr lang="pl-PL" sz="2800" i="1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</a:br>
            <a:r>
              <a:rPr lang="pl-PL" sz="28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2) zakup kosiarki </a:t>
            </a:r>
            <a:r>
              <a:rPr lang="pl-PL" sz="28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samojezdnej</a:t>
            </a:r>
            <a:r>
              <a:rPr lang="pl-PL" sz="28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/>
            </a:r>
            <a:br>
              <a:rPr lang="pl-PL" sz="28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</a:br>
            <a:r>
              <a:rPr lang="pl-PL" sz="28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3) zakup samochodu z małym </a:t>
            </a:r>
            <a:r>
              <a:rPr lang="pl-PL" sz="28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podnośnikiem</a:t>
            </a:r>
            <a:r>
              <a:rPr lang="pl-PL" sz="28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/>
            </a:r>
            <a:br>
              <a:rPr lang="pl-PL" sz="28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</a:br>
            <a:r>
              <a:rPr lang="pl-PL" sz="28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4) zakup </a:t>
            </a:r>
            <a:r>
              <a:rPr lang="pl-PL" sz="28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beczkowozu</a:t>
            </a:r>
            <a:r>
              <a:rPr lang="pl-PL" sz="28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/>
            </a:r>
            <a:br>
              <a:rPr lang="pl-PL" sz="28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</a:br>
            <a:r>
              <a:rPr lang="pl-PL" sz="28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5) zakup odkurzacza miejskiego </a:t>
            </a:r>
            <a:r>
              <a:rPr lang="pl-PL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8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800" i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i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pl-PL" sz="1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1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1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pl-PL" sz="1800" b="0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1" y="6390923"/>
          <a:ext cx="9144000" cy="470752"/>
        </p:xfrm>
        <a:graphic>
          <a:graphicData uri="http://schemas.openxmlformats.org/presentationml/2006/ole">
            <p:oleObj spid="_x0000_s248841" r:id="rId3" imgW="7110984" imgH="362712" progId="">
              <p:embed/>
            </p:oleObj>
          </a:graphicData>
        </a:graphic>
      </p:graphicFrame>
      <p:pic>
        <p:nvPicPr>
          <p:cNvPr id="6" name="Picture 7" descr="Herb Starogard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960" y="260648"/>
            <a:ext cx="720775" cy="7919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97558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784976" cy="4248472"/>
          </a:xfrm>
        </p:spPr>
        <p:txBody>
          <a:bodyPr>
            <a:noAutofit/>
          </a:bodyPr>
          <a:lstStyle/>
          <a:p>
            <a: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pl-PL" sz="1800" i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pl-PL" sz="1800" i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pl-PL" sz="1800" i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pl-PL" sz="1800" i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i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pl-PL" sz="1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pl-PL" sz="3200" u="sng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KULTURA I OCHRONA DZIEDZICTWA </a:t>
            </a:r>
            <a:r>
              <a:rPr lang="pl-PL" sz="3200" b="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                            </a:t>
            </a:r>
            <a:br>
              <a:rPr lang="pl-PL" sz="3200" b="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</a:br>
            <a:r>
              <a:rPr lang="pl-PL" sz="3200" b="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                                  </a:t>
            </a:r>
            <a:r>
              <a:rPr lang="pl-PL" sz="3200" u="sng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NARODOWEGO</a:t>
            </a:r>
            <a:r>
              <a:rPr lang="pl-PL" sz="2400" dirty="0" smtClean="0">
                <a:effectLst/>
                <a:latin typeface="Calibri" panose="020F0502020204030204" pitchFamily="34" charset="0"/>
                <a:cs typeface="Times New Roman" pitchFamily="18" charset="0"/>
              </a:rPr>
              <a:t/>
            </a:r>
            <a:br>
              <a:rPr lang="pl-PL" sz="2400" dirty="0" smtClean="0">
                <a:effectLst/>
                <a:latin typeface="Calibri" panose="020F0502020204030204" pitchFamily="34" charset="0"/>
                <a:cs typeface="Times New Roman" pitchFamily="18" charset="0"/>
              </a:rPr>
            </a:br>
            <a:r>
              <a:rPr lang="pl-PL" sz="2400" dirty="0" smtClean="0">
                <a:effectLst/>
                <a:latin typeface="Calibri" panose="020F0502020204030204" pitchFamily="34" charset="0"/>
                <a:cs typeface="Times New Roman" pitchFamily="18" charset="0"/>
              </a:rPr>
              <a:t/>
            </a:r>
            <a:br>
              <a:rPr lang="pl-PL" sz="2400" dirty="0" smtClean="0">
                <a:effectLst/>
                <a:latin typeface="Calibri" panose="020F0502020204030204" pitchFamily="34" charset="0"/>
                <a:cs typeface="Times New Roman" pitchFamily="18" charset="0"/>
              </a:rPr>
            </a:br>
            <a:r>
              <a:rPr lang="pl-PL" sz="2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1) Dostosowanie budynku SCK do obowiązujących przepisów </a:t>
            </a:r>
            <a:r>
              <a:rPr lang="pl-PL" sz="24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p.poż</a:t>
            </a:r>
            <a:r>
              <a:rPr lang="pl-PL" sz="2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.  </a:t>
            </a:r>
            <a:br>
              <a:rPr lang="pl-PL" sz="2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</a:br>
            <a:r>
              <a:rPr lang="pl-PL" sz="2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    wraz z modernizacją klatek schodowych, szatni i recepcji –  </a:t>
            </a:r>
            <a:br>
              <a:rPr lang="pl-PL" sz="2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</a:br>
            <a:r>
              <a:rPr lang="pl-PL" sz="2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    100.000 zł</a:t>
            </a:r>
            <a:br>
              <a:rPr lang="pl-PL" sz="2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</a:br>
            <a:r>
              <a:rPr lang="pl-PL" sz="2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2) Prace konserwatorskie, restauratorskie i roboty budowlane przy </a:t>
            </a:r>
            <a:br>
              <a:rPr lang="pl-PL" sz="2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</a:br>
            <a:r>
              <a:rPr lang="pl-PL" sz="2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     zabytku wpisanym do rejestru zabytków – 50.000 zł </a:t>
            </a:r>
            <a:br>
              <a:rPr lang="pl-PL" sz="2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</a:br>
            <a:r>
              <a:rPr lang="pl-PL" sz="2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3) Modernizacja bramy przy ul. Kanałowej – 100.000 zł,</a:t>
            </a:r>
            <a:br>
              <a:rPr lang="pl-PL" sz="2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</a:br>
            <a:r>
              <a:rPr lang="pl-PL" sz="2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4) Park "Nowe Oblicze" – 1.530.000 zł,</a:t>
            </a:r>
            <a: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pl-PL" sz="2400" b="0" dirty="0" smtClean="0"/>
              <a:t/>
            </a:r>
            <a:br>
              <a:rPr lang="pl-PL" sz="2400" b="0" dirty="0" smtClean="0"/>
            </a:br>
            <a:r>
              <a:rPr lang="pl-PL" sz="2400" b="0" dirty="0" smtClean="0"/>
              <a:t/>
            </a:r>
            <a:br>
              <a:rPr lang="pl-PL" sz="2400" b="0" dirty="0" smtClean="0"/>
            </a:br>
            <a:r>
              <a:rPr lang="pl-PL" sz="1800" dirty="0" smtClean="0"/>
              <a:t/>
            </a:r>
            <a:br>
              <a:rPr lang="pl-PL" sz="1800" dirty="0" smtClean="0"/>
            </a:br>
            <a:endParaRPr lang="pl-PL" sz="1800" b="0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1" y="6390923"/>
          <a:ext cx="9144000" cy="470752"/>
        </p:xfrm>
        <a:graphic>
          <a:graphicData uri="http://schemas.openxmlformats.org/presentationml/2006/ole">
            <p:oleObj spid="_x0000_s34825" r:id="rId3" imgW="7110984" imgH="362712" progId="">
              <p:embed/>
            </p:oleObj>
          </a:graphicData>
        </a:graphic>
      </p:graphicFrame>
      <p:pic>
        <p:nvPicPr>
          <p:cNvPr id="6" name="Picture 7" descr="Herb Starogard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960" y="260648"/>
            <a:ext cx="720775" cy="791904"/>
          </a:xfrm>
          <a:prstGeom prst="rect">
            <a:avLst/>
          </a:prstGeom>
          <a:noFill/>
        </p:spPr>
      </p:pic>
      <p:sp>
        <p:nvSpPr>
          <p:cNvPr id="7" name="Prostokąt 6"/>
          <p:cNvSpPr/>
          <p:nvPr/>
        </p:nvSpPr>
        <p:spPr>
          <a:xfrm>
            <a:off x="539552" y="2996952"/>
            <a:ext cx="82089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pl-PL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71600" y="1700808"/>
            <a:ext cx="7200800" cy="2088232"/>
          </a:xfrm>
        </p:spPr>
        <p:txBody>
          <a:bodyPr>
            <a:noAutofit/>
          </a:bodyPr>
          <a:lstStyle/>
          <a:p>
            <a:pPr algn="ctr"/>
            <a: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pl-PL" sz="1800" i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pl-PL" sz="1800" i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pl-PL" sz="1800" i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pl-PL" sz="1800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pl-PL" sz="3200" u="sng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KULTURA FIZYCZNA I SPORT</a:t>
            </a:r>
            <a:r>
              <a:rPr lang="pl-PL" sz="2800" dirty="0" smtClean="0">
                <a:effectLst/>
                <a:latin typeface="Calibri" panose="020F0502020204030204" pitchFamily="34" charset="0"/>
                <a:cs typeface="Times New Roman" pitchFamily="18" charset="0"/>
              </a:rPr>
              <a:t/>
            </a:r>
            <a:br>
              <a:rPr lang="pl-PL" sz="2800" dirty="0" smtClean="0">
                <a:effectLst/>
                <a:latin typeface="Calibri" panose="020F0502020204030204" pitchFamily="34" charset="0"/>
                <a:cs typeface="Times New Roman" pitchFamily="18" charset="0"/>
              </a:rPr>
            </a:br>
            <a:r>
              <a:rPr lang="pl-PL" sz="2800" dirty="0" smtClean="0">
                <a:effectLst/>
                <a:latin typeface="Calibri" panose="020F0502020204030204" pitchFamily="34" charset="0"/>
                <a:cs typeface="Times New Roman" pitchFamily="18" charset="0"/>
              </a:rPr>
              <a:t/>
            </a:r>
            <a:br>
              <a:rPr lang="pl-PL" sz="2800" dirty="0" smtClean="0">
                <a:effectLst/>
                <a:latin typeface="Calibri" panose="020F0502020204030204" pitchFamily="34" charset="0"/>
                <a:cs typeface="Times New Roman" pitchFamily="18" charset="0"/>
              </a:rPr>
            </a:br>
            <a:r>
              <a:rPr lang="pl-PL" sz="28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1) Zakup zadaszeń przesuwanych dla zawodników rezerwowych na boisko przy Harcerskiej – 15.000 zł,</a:t>
            </a:r>
            <a:br>
              <a:rPr lang="pl-PL" sz="28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</a:br>
            <a:r>
              <a:rPr lang="pl-PL" sz="28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/>
            </a:r>
            <a:br>
              <a:rPr lang="pl-PL" sz="28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</a:br>
            <a:r>
              <a:rPr lang="pl-PL" sz="28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2) Zakup tablicy świetlnej na stadion Deyny – 20.000 zł</a:t>
            </a:r>
            <a:br>
              <a:rPr lang="pl-PL" sz="28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</a:br>
            <a:r>
              <a:rPr lang="pl-PL" sz="28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/>
            </a:r>
            <a:br>
              <a:rPr lang="pl-PL" sz="28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</a:br>
            <a:r>
              <a:rPr lang="pl-PL" sz="28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3) Budowa placu zabaw przy ul. </a:t>
            </a:r>
            <a:r>
              <a:rPr lang="pl-PL" sz="28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Sadowej </a:t>
            </a:r>
            <a:br>
              <a:rPr lang="pl-PL" sz="28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</a:br>
            <a:r>
              <a:rPr lang="pl-PL" sz="28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– 100.000 zł.</a:t>
            </a: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pl-PL" sz="2400" b="0" dirty="0" smtClean="0"/>
              <a:t/>
            </a:r>
            <a:br>
              <a:rPr lang="pl-PL" sz="2400" b="0" dirty="0" smtClean="0"/>
            </a:br>
            <a:r>
              <a:rPr lang="pl-PL" sz="2400" b="0" dirty="0" smtClean="0"/>
              <a:t/>
            </a:r>
            <a:br>
              <a:rPr lang="pl-PL" sz="2400" b="0" dirty="0" smtClean="0"/>
            </a:br>
            <a:r>
              <a:rPr lang="pl-PL" sz="1800" dirty="0" smtClean="0"/>
              <a:t/>
            </a:r>
            <a:br>
              <a:rPr lang="pl-PL" sz="1800" dirty="0" smtClean="0"/>
            </a:br>
            <a:endParaRPr lang="pl-PL" sz="1800" b="0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1" y="6390923"/>
          <a:ext cx="9144000" cy="470752"/>
        </p:xfrm>
        <a:graphic>
          <a:graphicData uri="http://schemas.openxmlformats.org/presentationml/2006/ole">
            <p:oleObj spid="_x0000_s51210" r:id="rId3" imgW="7110984" imgH="362712" progId="">
              <p:embed/>
            </p:oleObj>
          </a:graphicData>
        </a:graphic>
      </p:graphicFrame>
      <p:pic>
        <p:nvPicPr>
          <p:cNvPr id="6" name="Picture 7" descr="Herb Starogard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960" y="260648"/>
            <a:ext cx="720775" cy="791904"/>
          </a:xfrm>
          <a:prstGeom prst="rect">
            <a:avLst/>
          </a:prstGeom>
          <a:noFill/>
        </p:spPr>
      </p:pic>
      <p:sp>
        <p:nvSpPr>
          <p:cNvPr id="7" name="Prostokąt 6"/>
          <p:cNvSpPr/>
          <p:nvPr/>
        </p:nvSpPr>
        <p:spPr>
          <a:xfrm>
            <a:off x="539552" y="2996952"/>
            <a:ext cx="82089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pl-PL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980728"/>
            <a:ext cx="8568952" cy="2808312"/>
          </a:xfrm>
        </p:spPr>
        <p:txBody>
          <a:bodyPr>
            <a:noAutofit/>
          </a:bodyPr>
          <a:lstStyle/>
          <a:p>
            <a: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pl-PL" sz="1800" i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pl-PL" sz="1800" i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pl-PL" sz="1800" i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pl-PL" sz="1800" i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i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pl-PL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pl-PL" sz="3200" u="sng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BUDŻET </a:t>
            </a:r>
            <a:r>
              <a:rPr lang="pl-PL" sz="3200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OBYWATELSKI – </a:t>
            </a:r>
            <a:r>
              <a:rPr lang="pl-PL" sz="3200" u="sng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1.000.000 zł</a:t>
            </a:r>
            <a:br>
              <a:rPr lang="pl-PL" sz="3200" u="sng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</a:br>
            <a:r>
              <a:rPr lang="pl-PL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/>
            </a:r>
            <a:br>
              <a:rPr lang="pl-PL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</a:br>
            <a:r>
              <a:rPr lang="pl-PL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a) „Park linowy w Parku </a:t>
            </a:r>
            <a:r>
              <a:rPr lang="pl-PL" sz="24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Kocborowskim</a:t>
            </a:r>
            <a:r>
              <a:rPr lang="pl-PL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” </a:t>
            </a:r>
            <a:r>
              <a:rPr lang="pl-PL" sz="24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– 200.000 </a:t>
            </a:r>
            <a:r>
              <a:rPr lang="pl-PL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zł </a:t>
            </a:r>
            <a:r>
              <a:rPr lang="pl-PL" sz="2400" dirty="0">
                <a:latin typeface="Calibri" panose="020F0502020204030204" pitchFamily="34" charset="0"/>
              </a:rPr>
              <a:t/>
            </a:r>
            <a:br>
              <a:rPr lang="pl-PL" sz="2400" dirty="0">
                <a:latin typeface="Calibri" panose="020F0502020204030204" pitchFamily="34" charset="0"/>
              </a:rPr>
            </a:br>
            <a:r>
              <a:rPr lang="pl-PL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b) „Budowa boiska wielofunkcyjnego na placu zabaw „Akademia </a:t>
            </a:r>
            <a:r>
              <a:rPr lang="pl-PL" sz="24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 </a:t>
            </a:r>
            <a:br>
              <a:rPr lang="pl-PL" sz="24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</a:br>
            <a:r>
              <a:rPr lang="pl-PL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pl-PL" sz="24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    Fiku </a:t>
            </a:r>
            <a:r>
              <a:rPr lang="pl-PL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– Miku”  ul. </a:t>
            </a:r>
            <a:r>
              <a:rPr lang="pl-PL" sz="24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Bucholza</a:t>
            </a:r>
            <a:r>
              <a:rPr lang="pl-PL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pl-PL" sz="24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– 200.000 </a:t>
            </a:r>
            <a:r>
              <a:rPr lang="pl-PL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zł </a:t>
            </a:r>
            <a:br>
              <a:rPr lang="pl-PL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</a:br>
            <a:r>
              <a:rPr lang="pl-PL" sz="24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c</a:t>
            </a:r>
            <a:r>
              <a:rPr lang="pl-PL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) „Ciepła zima dla psiaka” – modernizacja i przebudowa </a:t>
            </a:r>
            <a:r>
              <a:rPr lang="pl-PL" sz="24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/>
            </a:r>
            <a:br>
              <a:rPr lang="pl-PL" sz="24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</a:br>
            <a:r>
              <a:rPr lang="pl-PL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pl-PL" sz="24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    Schroniska </a:t>
            </a:r>
            <a:r>
              <a:rPr lang="pl-PL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dla Bezdomnych Zwierząt </a:t>
            </a:r>
            <a:r>
              <a:rPr lang="pl-PL" sz="24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– 200.000 </a:t>
            </a:r>
            <a:r>
              <a:rPr lang="pl-PL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zł </a:t>
            </a:r>
            <a:br>
              <a:rPr lang="pl-PL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</a:br>
            <a:r>
              <a:rPr lang="pl-PL" sz="24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d</a:t>
            </a:r>
            <a:r>
              <a:rPr lang="pl-PL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) „Twój Rodzinny Park Edukacji Sportowej i Wypoczynku” os. </a:t>
            </a:r>
            <a:r>
              <a:rPr lang="pl-PL" sz="24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/>
            </a:r>
            <a:br>
              <a:rPr lang="pl-PL" sz="24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</a:br>
            <a:r>
              <a:rPr lang="pl-PL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pl-PL" sz="24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    Wiejskie </a:t>
            </a:r>
            <a:r>
              <a:rPr lang="pl-PL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– </a:t>
            </a:r>
            <a:r>
              <a:rPr lang="pl-PL" sz="24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200.000 </a:t>
            </a:r>
            <a:r>
              <a:rPr lang="pl-PL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zł</a:t>
            </a:r>
            <a:br>
              <a:rPr lang="pl-PL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</a:br>
            <a:r>
              <a:rPr lang="pl-PL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e) </a:t>
            </a:r>
            <a:r>
              <a:rPr lang="pl-PL" sz="24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PrzySTAŃ</a:t>
            </a:r>
            <a:r>
              <a:rPr lang="pl-PL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 – bezpieczne podpory dla rowerzystów na </a:t>
            </a:r>
            <a:r>
              <a:rPr lang="pl-PL" sz="24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 </a:t>
            </a:r>
            <a:br>
              <a:rPr lang="pl-PL" sz="24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</a:br>
            <a:r>
              <a:rPr lang="pl-PL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pl-PL" sz="24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    skrzyżowaniach </a:t>
            </a:r>
            <a:r>
              <a:rPr lang="pl-PL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– </a:t>
            </a:r>
            <a:r>
              <a:rPr lang="pl-PL" sz="24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40.000 </a:t>
            </a:r>
            <a:r>
              <a:rPr lang="pl-PL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zł</a:t>
            </a:r>
            <a:r>
              <a:rPr lang="pl-PL" sz="24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/>
            </a:r>
            <a:br>
              <a:rPr lang="pl-PL" sz="24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</a:br>
            <a:r>
              <a:rPr lang="pl-PL" sz="24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f</a:t>
            </a:r>
            <a:r>
              <a:rPr lang="pl-PL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) Plac Zabaw „Jacek i Agatka” na ul. Grunwaldzkiej – </a:t>
            </a:r>
            <a:r>
              <a:rPr lang="pl-PL" sz="24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100.000 </a:t>
            </a:r>
            <a:r>
              <a:rPr lang="pl-PL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zł</a:t>
            </a:r>
            <a:br>
              <a:rPr lang="pl-PL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</a:br>
            <a:r>
              <a:rPr lang="pl-PL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g) rezerwa – </a:t>
            </a:r>
            <a:r>
              <a:rPr lang="pl-PL" sz="24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60.000 </a:t>
            </a:r>
            <a:r>
              <a:rPr lang="pl-PL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zł</a:t>
            </a: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pl-PL" sz="2400" b="0" dirty="0" smtClean="0"/>
              <a:t/>
            </a:r>
            <a:br>
              <a:rPr lang="pl-PL" sz="2400" b="0" dirty="0" smtClean="0"/>
            </a:br>
            <a:r>
              <a:rPr lang="pl-PL" sz="2400" b="0" dirty="0" smtClean="0"/>
              <a:t/>
            </a:r>
            <a:br>
              <a:rPr lang="pl-PL" sz="2400" b="0" dirty="0" smtClean="0"/>
            </a:br>
            <a:r>
              <a:rPr lang="pl-PL" sz="1800" dirty="0" smtClean="0"/>
              <a:t/>
            </a:r>
            <a:br>
              <a:rPr lang="pl-PL" sz="1800" dirty="0" smtClean="0"/>
            </a:br>
            <a:endParaRPr lang="pl-PL" sz="1800" b="0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1" y="6390923"/>
          <a:ext cx="9144000" cy="470752"/>
        </p:xfrm>
        <a:graphic>
          <a:graphicData uri="http://schemas.openxmlformats.org/presentationml/2006/ole">
            <p:oleObj spid="_x0000_s251910" r:id="rId3" imgW="7110984" imgH="362712" progId="">
              <p:embed/>
            </p:oleObj>
          </a:graphicData>
        </a:graphic>
      </p:graphicFrame>
      <p:pic>
        <p:nvPicPr>
          <p:cNvPr id="6" name="Picture 7" descr="Herb Starogard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960" y="260648"/>
            <a:ext cx="720775" cy="791904"/>
          </a:xfrm>
          <a:prstGeom prst="rect">
            <a:avLst/>
          </a:prstGeom>
          <a:noFill/>
        </p:spPr>
      </p:pic>
      <p:sp>
        <p:nvSpPr>
          <p:cNvPr id="7" name="Prostokąt 6"/>
          <p:cNvSpPr/>
          <p:nvPr/>
        </p:nvSpPr>
        <p:spPr>
          <a:xfrm>
            <a:off x="539552" y="2996952"/>
            <a:ext cx="82089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pl-PL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8497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980728"/>
            <a:ext cx="8208912" cy="2808312"/>
          </a:xfrm>
        </p:spPr>
        <p:txBody>
          <a:bodyPr>
            <a:noAutofit/>
          </a:bodyPr>
          <a:lstStyle/>
          <a:p>
            <a:pPr algn="ctr"/>
            <a: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pl-PL" sz="1800" i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pl-PL" sz="1800" i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pl-PL" sz="1800" i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pl-PL" sz="1800" i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i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pl-PL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3200" u="sng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ADMINISTRACJA PUBLICZNA</a:t>
            </a:r>
            <a:r>
              <a:rPr lang="pl-PL" sz="3200" i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/>
            </a:r>
            <a:br>
              <a:rPr lang="pl-PL" sz="3200" i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</a:br>
            <a:r>
              <a:rPr lang="pl-PL" sz="3200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pl-PL" sz="3200" dirty="0">
                <a:solidFill>
                  <a:schemeClr val="tx1"/>
                </a:solidFill>
                <a:latin typeface="Calibri" panose="020F0502020204030204" pitchFamily="34" charset="0"/>
                <a:cs typeface="Times New Roman" pitchFamily="18" charset="0"/>
              </a:rPr>
              <a:t/>
            </a:r>
            <a:br>
              <a:rPr lang="pl-PL" sz="3200" dirty="0">
                <a:solidFill>
                  <a:schemeClr val="tx1"/>
                </a:solidFill>
                <a:latin typeface="Calibri" panose="020F0502020204030204" pitchFamily="34" charset="0"/>
                <a:cs typeface="Times New Roman" pitchFamily="18" charset="0"/>
              </a:rPr>
            </a:br>
            <a:r>
              <a:rPr lang="pl-PL" sz="32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Zakup komputerów i </a:t>
            </a:r>
            <a:r>
              <a:rPr lang="pl-PL" sz="32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oprogramowania, samochodu dla </a:t>
            </a:r>
            <a:r>
              <a:rPr lang="pl-PL" sz="32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RGOKiOŚ</a:t>
            </a:r>
            <a:r>
              <a:rPr lang="pl-PL" sz="32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 oraz CUW </a:t>
            </a:r>
            <a:r>
              <a:rPr lang="pl-PL" sz="32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/>
            </a:r>
            <a:br>
              <a:rPr lang="pl-PL" sz="32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</a:br>
            <a:r>
              <a:rPr lang="pl-PL" sz="32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pl-PL" sz="32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syreny </a:t>
            </a:r>
            <a:r>
              <a:rPr lang="pl-PL" sz="32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alarmowej</a:t>
            </a:r>
            <a:br>
              <a:rPr lang="pl-PL" sz="32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</a:br>
            <a:r>
              <a:rPr lang="pl-PL" sz="32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 260.000 zł</a:t>
            </a: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pl-PL" sz="2400" b="0" dirty="0" smtClean="0"/>
              <a:t/>
            </a:r>
            <a:br>
              <a:rPr lang="pl-PL" sz="2400" b="0" dirty="0" smtClean="0"/>
            </a:br>
            <a:r>
              <a:rPr lang="pl-PL" sz="2400" b="0" dirty="0" smtClean="0"/>
              <a:t/>
            </a:r>
            <a:br>
              <a:rPr lang="pl-PL" sz="2400" b="0" dirty="0" smtClean="0"/>
            </a:br>
            <a:r>
              <a:rPr lang="pl-PL" sz="1800" dirty="0" smtClean="0"/>
              <a:t/>
            </a:r>
            <a:br>
              <a:rPr lang="pl-PL" sz="1800" dirty="0" smtClean="0"/>
            </a:br>
            <a:endParaRPr lang="pl-PL" sz="1800" b="0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1" y="6390923"/>
          <a:ext cx="9144000" cy="470752"/>
        </p:xfrm>
        <a:graphic>
          <a:graphicData uri="http://schemas.openxmlformats.org/presentationml/2006/ole">
            <p:oleObj spid="_x0000_s253957" r:id="rId3" imgW="7110984" imgH="362712" progId="">
              <p:embed/>
            </p:oleObj>
          </a:graphicData>
        </a:graphic>
      </p:graphicFrame>
      <p:pic>
        <p:nvPicPr>
          <p:cNvPr id="6" name="Picture 7" descr="Herb Starogard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960" y="260648"/>
            <a:ext cx="720775" cy="791904"/>
          </a:xfrm>
          <a:prstGeom prst="rect">
            <a:avLst/>
          </a:prstGeom>
          <a:noFill/>
        </p:spPr>
      </p:pic>
      <p:sp>
        <p:nvSpPr>
          <p:cNvPr id="7" name="Prostokąt 6"/>
          <p:cNvSpPr/>
          <p:nvPr/>
        </p:nvSpPr>
        <p:spPr>
          <a:xfrm>
            <a:off x="539552" y="2996952"/>
            <a:ext cx="82089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pl-PL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767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2420888"/>
            <a:ext cx="8820472" cy="3816424"/>
          </a:xfrm>
        </p:spPr>
        <p:txBody>
          <a:bodyPr>
            <a:noAutofit/>
          </a:bodyPr>
          <a:lstStyle/>
          <a:p>
            <a:r>
              <a:rPr lang="pl-PL" sz="4000" dirty="0" smtClean="0"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Dochody ogółem:            218.200.983 zł</a:t>
            </a:r>
            <a:br>
              <a:rPr lang="pl-PL" sz="4000" dirty="0" smtClean="0"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</a:br>
            <a:r>
              <a:rPr lang="pl-PL" sz="3200" dirty="0" smtClean="0"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 </a:t>
            </a:r>
            <a:br>
              <a:rPr lang="pl-PL" sz="3200" dirty="0" smtClean="0"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</a:br>
            <a:r>
              <a:rPr lang="pl-PL" sz="3200" dirty="0" smtClean="0"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  w tym:</a:t>
            </a:r>
            <a:br>
              <a:rPr lang="pl-PL" sz="3200" dirty="0" smtClean="0"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</a:br>
            <a:r>
              <a:rPr lang="pl-PL" sz="3200" dirty="0" smtClean="0"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/>
            </a:r>
            <a:br>
              <a:rPr lang="pl-PL" sz="3200" dirty="0" smtClean="0"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</a:br>
            <a:r>
              <a:rPr lang="pl-PL" sz="4000" dirty="0" smtClean="0"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Dochody własne  124.644.495 zł (57,1 %)</a:t>
            </a:r>
            <a:br>
              <a:rPr lang="pl-PL" sz="4000" dirty="0" smtClean="0"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</a:br>
            <a:r>
              <a:rPr lang="pl-PL" sz="4000" dirty="0" smtClean="0"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Dotacje                    54.814.413 zł (25,1 %)</a:t>
            </a:r>
            <a:br>
              <a:rPr lang="pl-PL" sz="4000" dirty="0" smtClean="0"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</a:br>
            <a:r>
              <a:rPr lang="pl-PL" sz="4000" dirty="0" smtClean="0"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Subwencje              38.742.075 zł (17,8 %)</a:t>
            </a:r>
            <a:r>
              <a:rPr lang="pl-PL" sz="3200" dirty="0" smtClean="0"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/>
            </a:r>
            <a:br>
              <a:rPr lang="pl-PL" sz="3200" dirty="0" smtClean="0"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</a:br>
            <a:r>
              <a:rPr lang="pl-PL" sz="3200" dirty="0" smtClean="0"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 </a:t>
            </a:r>
            <a:br>
              <a:rPr lang="pl-PL" sz="3200" dirty="0" smtClean="0"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</a:br>
            <a:r>
              <a:rPr lang="pl-PL" sz="3200" dirty="0" smtClean="0"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 </a:t>
            </a:r>
            <a:br>
              <a:rPr lang="pl-PL" sz="3200" dirty="0" smtClean="0"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</a:br>
            <a:r>
              <a:rPr lang="pl-PL" sz="1800" dirty="0" smtClean="0">
                <a:solidFill>
                  <a:srgbClr val="000000"/>
                </a:solidFill>
              </a:rPr>
              <a:t/>
            </a:r>
            <a:br>
              <a:rPr lang="pl-PL" sz="1800" dirty="0" smtClean="0">
                <a:solidFill>
                  <a:srgbClr val="000000"/>
                </a:solidFill>
              </a:rPr>
            </a:b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/>
              <a:t>   </a:t>
            </a:r>
            <a:endParaRPr lang="pl-PL" sz="1800" b="0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1" y="6390923"/>
          <a:ext cx="9144000" cy="470752"/>
        </p:xfrm>
        <a:graphic>
          <a:graphicData uri="http://schemas.openxmlformats.org/presentationml/2006/ole">
            <p:oleObj spid="_x0000_s261122" r:id="rId3" imgW="7110984" imgH="362712" progId="">
              <p:embed/>
            </p:oleObj>
          </a:graphicData>
        </a:graphic>
      </p:graphicFrame>
      <p:pic>
        <p:nvPicPr>
          <p:cNvPr id="6" name="Picture 7" descr="Herb Starogard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960" y="260648"/>
            <a:ext cx="720775" cy="791904"/>
          </a:xfrm>
          <a:prstGeom prst="rect">
            <a:avLst/>
          </a:prstGeom>
          <a:noFill/>
        </p:spPr>
      </p:pic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971600" y="1223041"/>
            <a:ext cx="7704856" cy="45719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39725" indent="-336550">
              <a:buFont typeface="Constantia" pitchFamily="16" charset="0"/>
              <a:buChar char="-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endParaRPr lang="pl-PL" sz="2000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980728"/>
            <a:ext cx="8208912" cy="2808312"/>
          </a:xfrm>
        </p:spPr>
        <p:txBody>
          <a:bodyPr>
            <a:noAutofit/>
          </a:bodyPr>
          <a:lstStyle/>
          <a:p>
            <a:pPr algn="ctr"/>
            <a: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pl-PL" sz="1800" i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pl-PL" sz="1800" i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pl-PL" sz="1800" i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pl-PL" sz="1800" i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i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pl-PL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40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RAZEM ZADANIA INWESTYCYJNE </a:t>
            </a:r>
            <a:r>
              <a:rPr lang="pl-PL" sz="40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/>
            </a:r>
            <a:br>
              <a:rPr lang="pl-PL" sz="40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</a:br>
            <a:r>
              <a:rPr lang="pl-PL" sz="40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na </a:t>
            </a:r>
            <a:r>
              <a:rPr lang="pl-PL" sz="40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2017 rok:</a:t>
            </a:r>
            <a:br>
              <a:rPr lang="pl-PL" sz="40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</a:br>
            <a:r>
              <a:rPr lang="pl-PL" sz="40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/>
            </a:r>
            <a:br>
              <a:rPr lang="pl-PL" sz="40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</a:br>
            <a:r>
              <a:rPr lang="pl-PL" sz="40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pl-PL" sz="40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59.187.863 </a:t>
            </a:r>
            <a:r>
              <a:rPr lang="pl-PL" sz="40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zł </a:t>
            </a:r>
            <a:br>
              <a:rPr lang="pl-PL" sz="40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</a:br>
            <a:r>
              <a:rPr lang="pl-PL" sz="40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/>
            </a:r>
            <a:br>
              <a:rPr lang="pl-PL" sz="40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</a:br>
            <a:r>
              <a:rPr lang="pl-PL" sz="40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środki własne: </a:t>
            </a:r>
            <a:r>
              <a:rPr lang="pl-PL" sz="40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29.127.216 </a:t>
            </a:r>
            <a:r>
              <a:rPr lang="pl-PL" sz="40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zł</a:t>
            </a:r>
            <a:br>
              <a:rPr lang="pl-PL" sz="40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</a:br>
            <a:r>
              <a:rPr lang="pl-PL" sz="40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/>
            </a:r>
            <a:br>
              <a:rPr lang="pl-PL" sz="40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</a:br>
            <a:r>
              <a:rPr lang="pl-PL" sz="40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dofinansowanie: </a:t>
            </a:r>
            <a:r>
              <a:rPr lang="pl-PL" sz="40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30.060.647 </a:t>
            </a:r>
            <a:r>
              <a:rPr lang="pl-PL" sz="40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zł</a:t>
            </a: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pl-PL" sz="2400" b="0" dirty="0" smtClean="0"/>
              <a:t/>
            </a:r>
            <a:br>
              <a:rPr lang="pl-PL" sz="2400" b="0" dirty="0" smtClean="0"/>
            </a:br>
            <a:r>
              <a:rPr lang="pl-PL" sz="2400" b="0" dirty="0" smtClean="0"/>
              <a:t/>
            </a:r>
            <a:br>
              <a:rPr lang="pl-PL" sz="2400" b="0" dirty="0" smtClean="0"/>
            </a:br>
            <a:r>
              <a:rPr lang="pl-PL" sz="1800" dirty="0" smtClean="0"/>
              <a:t/>
            </a:r>
            <a:br>
              <a:rPr lang="pl-PL" sz="1800" dirty="0" smtClean="0"/>
            </a:br>
            <a:endParaRPr lang="pl-PL" sz="1800" b="0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1" y="6390923"/>
          <a:ext cx="9144000" cy="470752"/>
        </p:xfrm>
        <a:graphic>
          <a:graphicData uri="http://schemas.openxmlformats.org/presentationml/2006/ole">
            <p:oleObj spid="_x0000_s254980" r:id="rId3" imgW="7110984" imgH="362712" progId="">
              <p:embed/>
            </p:oleObj>
          </a:graphicData>
        </a:graphic>
      </p:graphicFrame>
      <p:pic>
        <p:nvPicPr>
          <p:cNvPr id="6" name="Picture 7" descr="Herb Starogard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960" y="260648"/>
            <a:ext cx="720775" cy="791904"/>
          </a:xfrm>
          <a:prstGeom prst="rect">
            <a:avLst/>
          </a:prstGeom>
          <a:noFill/>
        </p:spPr>
      </p:pic>
      <p:sp>
        <p:nvSpPr>
          <p:cNvPr id="7" name="Prostokąt 6"/>
          <p:cNvSpPr/>
          <p:nvPr/>
        </p:nvSpPr>
        <p:spPr>
          <a:xfrm>
            <a:off x="539552" y="2996952"/>
            <a:ext cx="82089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pl-PL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6855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980728"/>
            <a:ext cx="8208912" cy="2808312"/>
          </a:xfrm>
        </p:spPr>
        <p:txBody>
          <a:bodyPr>
            <a:noAutofit/>
          </a:bodyPr>
          <a:lstStyle/>
          <a:p>
            <a:pPr algn="ctr"/>
            <a: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pl-PL" sz="1800" i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pl-PL" sz="1800" i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pl-PL" sz="1800" i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pl-PL" sz="1800" i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i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pl-PL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5400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itchFamily="18" charset="0"/>
              </a:rPr>
              <a:t>DZIĘKUJĘ ZA UWAGĘ</a:t>
            </a:r>
            <a:r>
              <a:rPr lang="pl-PL" sz="4000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itchFamily="18" charset="0"/>
              </a:rPr>
              <a:t/>
            </a:r>
            <a:br>
              <a:rPr lang="pl-PL" sz="4000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itchFamily="18" charset="0"/>
              </a:rPr>
            </a:br>
            <a:r>
              <a:rPr lang="pl-PL" sz="4000" dirty="0">
                <a:solidFill>
                  <a:schemeClr val="tx1"/>
                </a:solidFill>
                <a:latin typeface="Calibri" panose="020F0502020204030204" pitchFamily="34" charset="0"/>
                <a:cs typeface="Times New Roman" pitchFamily="18" charset="0"/>
              </a:rPr>
              <a:t/>
            </a:r>
            <a:br>
              <a:rPr lang="pl-PL" sz="4000" dirty="0">
                <a:solidFill>
                  <a:schemeClr val="tx1"/>
                </a:solidFill>
                <a:latin typeface="Calibri" panose="020F0502020204030204" pitchFamily="34" charset="0"/>
                <a:cs typeface="Times New Roman" pitchFamily="18" charset="0"/>
              </a:rPr>
            </a:b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pl-PL" sz="2400" b="0" dirty="0" smtClean="0"/>
              <a:t/>
            </a:r>
            <a:br>
              <a:rPr lang="pl-PL" sz="2400" b="0" dirty="0" smtClean="0"/>
            </a:br>
            <a:r>
              <a:rPr lang="pl-PL" sz="2400" b="0" dirty="0" smtClean="0"/>
              <a:t/>
            </a:r>
            <a:br>
              <a:rPr lang="pl-PL" sz="2400" b="0" dirty="0" smtClean="0"/>
            </a:br>
            <a:r>
              <a:rPr lang="pl-PL" sz="1800" dirty="0" smtClean="0"/>
              <a:t/>
            </a:r>
            <a:br>
              <a:rPr lang="pl-PL" sz="1800" dirty="0" smtClean="0"/>
            </a:br>
            <a:endParaRPr lang="pl-PL" sz="1800" b="0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1" y="6390923"/>
          <a:ext cx="9144000" cy="470752"/>
        </p:xfrm>
        <a:graphic>
          <a:graphicData uri="http://schemas.openxmlformats.org/presentationml/2006/ole">
            <p:oleObj spid="_x0000_s256004" r:id="rId3" imgW="7110984" imgH="362712" progId="">
              <p:embed/>
            </p:oleObj>
          </a:graphicData>
        </a:graphic>
      </p:graphicFrame>
      <p:pic>
        <p:nvPicPr>
          <p:cNvPr id="6" name="Picture 7" descr="Herb Starogard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960" y="260648"/>
            <a:ext cx="720775" cy="791904"/>
          </a:xfrm>
          <a:prstGeom prst="rect">
            <a:avLst/>
          </a:prstGeom>
          <a:noFill/>
        </p:spPr>
      </p:pic>
      <p:sp>
        <p:nvSpPr>
          <p:cNvPr id="7" name="Prostokąt 6"/>
          <p:cNvSpPr/>
          <p:nvPr/>
        </p:nvSpPr>
        <p:spPr>
          <a:xfrm>
            <a:off x="539552" y="2996952"/>
            <a:ext cx="82089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pl-PL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813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2420888"/>
            <a:ext cx="8820472" cy="3816424"/>
          </a:xfrm>
        </p:spPr>
        <p:txBody>
          <a:bodyPr>
            <a:noAutofit/>
          </a:bodyPr>
          <a:lstStyle/>
          <a:p>
            <a:r>
              <a:rPr lang="pl-PL" sz="4000" dirty="0" smtClean="0"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/>
            </a:r>
            <a:br>
              <a:rPr lang="pl-PL" sz="4000" dirty="0" smtClean="0"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</a:br>
            <a:r>
              <a:rPr lang="pl-PL" sz="3200" dirty="0" smtClean="0"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 </a:t>
            </a:r>
            <a:br>
              <a:rPr lang="pl-PL" sz="3200" dirty="0" smtClean="0"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</a:br>
            <a:r>
              <a:rPr lang="pl-PL" sz="3200" dirty="0" smtClean="0"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  </a:t>
            </a:r>
            <a:br>
              <a:rPr lang="pl-PL" sz="3200" dirty="0" smtClean="0"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</a:br>
            <a:r>
              <a:rPr lang="pl-PL" sz="3200" dirty="0" smtClean="0"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 </a:t>
            </a:r>
            <a:br>
              <a:rPr lang="pl-PL" sz="3200" dirty="0" smtClean="0"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</a:br>
            <a:r>
              <a:rPr lang="pl-PL" sz="3200" dirty="0" smtClean="0"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 </a:t>
            </a:r>
            <a:br>
              <a:rPr lang="pl-PL" sz="3200" dirty="0" smtClean="0"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</a:br>
            <a:r>
              <a:rPr lang="pl-PL" sz="1800" dirty="0" smtClean="0">
                <a:solidFill>
                  <a:srgbClr val="000000"/>
                </a:solidFill>
              </a:rPr>
              <a:t/>
            </a:r>
            <a:br>
              <a:rPr lang="pl-PL" sz="1800" dirty="0" smtClean="0">
                <a:solidFill>
                  <a:srgbClr val="000000"/>
                </a:solidFill>
              </a:rPr>
            </a:b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/>
              <a:t>   </a:t>
            </a:r>
            <a:endParaRPr lang="pl-PL" sz="1800" b="0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1" y="6390923"/>
          <a:ext cx="9144000" cy="470752"/>
        </p:xfrm>
        <a:graphic>
          <a:graphicData uri="http://schemas.openxmlformats.org/presentationml/2006/ole">
            <p:oleObj spid="_x0000_s264194" r:id="rId3" imgW="7110984" imgH="362712" progId="">
              <p:embed/>
            </p:oleObj>
          </a:graphicData>
        </a:graphic>
      </p:graphicFrame>
      <p:pic>
        <p:nvPicPr>
          <p:cNvPr id="6" name="Picture 7" descr="Herb Starogard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960" y="260648"/>
            <a:ext cx="720775" cy="791904"/>
          </a:xfrm>
          <a:prstGeom prst="rect">
            <a:avLst/>
          </a:prstGeom>
          <a:noFill/>
        </p:spPr>
      </p:pic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971600" y="1223041"/>
            <a:ext cx="7704856" cy="45719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39725" indent="-336550">
              <a:buFont typeface="Constantia" pitchFamily="16" charset="0"/>
              <a:buChar char="-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endParaRPr lang="pl-PL" sz="2000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Wykres 8"/>
          <p:cNvGraphicFramePr/>
          <p:nvPr/>
        </p:nvGraphicFramePr>
        <p:xfrm>
          <a:off x="0" y="1052736"/>
          <a:ext cx="9144000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1124744"/>
            <a:ext cx="9144000" cy="5616624"/>
          </a:xfrm>
        </p:spPr>
        <p:txBody>
          <a:bodyPr>
            <a:noAutofit/>
          </a:bodyPr>
          <a:lstStyle/>
          <a:p>
            <a:r>
              <a:rPr lang="pl-PL" sz="4000" dirty="0" smtClean="0">
                <a:solidFill>
                  <a:schemeClr val="tx1"/>
                </a:solidFill>
                <a:effectLst/>
                <a:latin typeface="Calibri" pitchFamily="34" charset="0"/>
              </a:rPr>
              <a:t>Dochody własne – główne źródła:</a:t>
            </a:r>
            <a:r>
              <a:rPr lang="pl-PL" sz="2400" dirty="0" smtClean="0">
                <a:solidFill>
                  <a:schemeClr val="tx1"/>
                </a:solidFill>
                <a:effectLst/>
                <a:latin typeface="Calibri" pitchFamily="34" charset="0"/>
              </a:rPr>
              <a:t/>
            </a:r>
            <a:br>
              <a:rPr lang="pl-PL" sz="2400" dirty="0" smtClean="0">
                <a:solidFill>
                  <a:schemeClr val="tx1"/>
                </a:solidFill>
                <a:effectLst/>
                <a:latin typeface="Calibri" pitchFamily="34" charset="0"/>
              </a:rPr>
            </a:br>
            <a:r>
              <a:rPr lang="pl-PL" sz="2400" dirty="0" smtClean="0">
                <a:solidFill>
                  <a:schemeClr val="tx1"/>
                </a:solidFill>
                <a:effectLst/>
                <a:latin typeface="Calibri" pitchFamily="34" charset="0"/>
              </a:rPr>
              <a:t>1) udział w podatku dochodowym od osób fizycznych     35.874.358 zł </a:t>
            </a:r>
            <a:br>
              <a:rPr lang="pl-PL" sz="2400" dirty="0" smtClean="0">
                <a:solidFill>
                  <a:schemeClr val="tx1"/>
                </a:solidFill>
                <a:effectLst/>
                <a:latin typeface="Calibri" pitchFamily="34" charset="0"/>
              </a:rPr>
            </a:br>
            <a:r>
              <a:rPr lang="pl-PL" sz="2400" dirty="0" smtClean="0">
                <a:solidFill>
                  <a:schemeClr val="tx1"/>
                </a:solidFill>
                <a:effectLst/>
                <a:latin typeface="Calibri" pitchFamily="34" charset="0"/>
              </a:rPr>
              <a:t>2) udział w podatku dochodowym od osób prawnych            781.541 zł </a:t>
            </a:r>
            <a:br>
              <a:rPr lang="pl-PL" sz="2400" dirty="0" smtClean="0">
                <a:solidFill>
                  <a:schemeClr val="tx1"/>
                </a:solidFill>
                <a:effectLst/>
                <a:latin typeface="Calibri" pitchFamily="34" charset="0"/>
              </a:rPr>
            </a:br>
            <a:r>
              <a:rPr lang="pl-PL" sz="2400" dirty="0" smtClean="0">
                <a:solidFill>
                  <a:schemeClr val="tx1"/>
                </a:solidFill>
                <a:effectLst/>
                <a:latin typeface="Calibri" pitchFamily="34" charset="0"/>
              </a:rPr>
              <a:t>3) podatek od nieruchomości                                                  28.200.000 zł</a:t>
            </a:r>
            <a:br>
              <a:rPr lang="pl-PL" sz="2400" dirty="0" smtClean="0">
                <a:solidFill>
                  <a:schemeClr val="tx1"/>
                </a:solidFill>
                <a:effectLst/>
                <a:latin typeface="Calibri" pitchFamily="34" charset="0"/>
              </a:rPr>
            </a:br>
            <a:r>
              <a:rPr lang="pl-PL" sz="2400" dirty="0" smtClean="0">
                <a:solidFill>
                  <a:schemeClr val="tx1"/>
                </a:solidFill>
                <a:effectLst/>
                <a:latin typeface="Calibri" pitchFamily="34" charset="0"/>
              </a:rPr>
              <a:t>4) podatek od środków transportowych                                     750.000 zł</a:t>
            </a:r>
            <a:br>
              <a:rPr lang="pl-PL" sz="2400" dirty="0" smtClean="0">
                <a:solidFill>
                  <a:schemeClr val="tx1"/>
                </a:solidFill>
                <a:effectLst/>
                <a:latin typeface="Calibri" pitchFamily="34" charset="0"/>
              </a:rPr>
            </a:br>
            <a:r>
              <a:rPr lang="pl-PL" sz="2400" dirty="0" smtClean="0">
                <a:solidFill>
                  <a:schemeClr val="tx1"/>
                </a:solidFill>
                <a:effectLst/>
                <a:latin typeface="Calibri" pitchFamily="34" charset="0"/>
              </a:rPr>
              <a:t>5) opłata skarbowa                                                                           600.000 zł</a:t>
            </a:r>
            <a:br>
              <a:rPr lang="pl-PL" sz="2400" dirty="0" smtClean="0">
                <a:solidFill>
                  <a:schemeClr val="tx1"/>
                </a:solidFill>
                <a:effectLst/>
                <a:latin typeface="Calibri" pitchFamily="34" charset="0"/>
              </a:rPr>
            </a:br>
            <a:r>
              <a:rPr lang="pl-PL" sz="2400" dirty="0" smtClean="0">
                <a:solidFill>
                  <a:schemeClr val="tx1"/>
                </a:solidFill>
                <a:effectLst/>
                <a:latin typeface="Calibri" pitchFamily="34" charset="0"/>
              </a:rPr>
              <a:t>6) pozostałe podatki i opłaty                                                    15.220.788 zł</a:t>
            </a:r>
            <a:br>
              <a:rPr lang="pl-PL" sz="2400" dirty="0" smtClean="0">
                <a:solidFill>
                  <a:schemeClr val="tx1"/>
                </a:solidFill>
                <a:effectLst/>
                <a:latin typeface="Calibri" pitchFamily="34" charset="0"/>
              </a:rPr>
            </a:br>
            <a:r>
              <a:rPr lang="pl-PL" sz="2400" dirty="0" smtClean="0">
                <a:solidFill>
                  <a:schemeClr val="tx1"/>
                </a:solidFill>
                <a:effectLst/>
                <a:latin typeface="Calibri" pitchFamily="34" charset="0"/>
              </a:rPr>
              <a:t>7) wpływy z opłat za zezwolenia na alkohol                               999.386 zł</a:t>
            </a:r>
            <a:br>
              <a:rPr lang="pl-PL" sz="2400" dirty="0" smtClean="0">
                <a:solidFill>
                  <a:schemeClr val="tx1"/>
                </a:solidFill>
                <a:effectLst/>
                <a:latin typeface="Calibri" pitchFamily="34" charset="0"/>
              </a:rPr>
            </a:br>
            <a:r>
              <a:rPr lang="pl-PL" sz="2400" dirty="0" smtClean="0">
                <a:solidFill>
                  <a:schemeClr val="tx1"/>
                </a:solidFill>
                <a:effectLst/>
                <a:latin typeface="Calibri" pitchFamily="34" charset="0"/>
              </a:rPr>
              <a:t>8) dochody z majątku gminy                                                     12.679.825 zł</a:t>
            </a:r>
            <a:br>
              <a:rPr lang="pl-PL" sz="2400" dirty="0" smtClean="0">
                <a:solidFill>
                  <a:schemeClr val="tx1"/>
                </a:solidFill>
                <a:effectLst/>
                <a:latin typeface="Calibri" pitchFamily="34" charset="0"/>
              </a:rPr>
            </a:br>
            <a:r>
              <a:rPr lang="pl-PL" sz="2400" dirty="0" smtClean="0">
                <a:solidFill>
                  <a:schemeClr val="tx1"/>
                </a:solidFill>
                <a:effectLst/>
                <a:latin typeface="Calibri" pitchFamily="34" charset="0"/>
              </a:rPr>
              <a:t>9) opłaty różne jednostek komunalnych                                  1.034.190 zł</a:t>
            </a:r>
            <a:br>
              <a:rPr lang="pl-PL" sz="2400" dirty="0" smtClean="0">
                <a:solidFill>
                  <a:schemeClr val="tx1"/>
                </a:solidFill>
                <a:effectLst/>
                <a:latin typeface="Calibri" pitchFamily="34" charset="0"/>
              </a:rPr>
            </a:br>
            <a:r>
              <a:rPr lang="pl-PL" sz="2400" dirty="0" smtClean="0">
                <a:solidFill>
                  <a:schemeClr val="tx1"/>
                </a:solidFill>
                <a:effectLst/>
                <a:latin typeface="Calibri" pitchFamily="34" charset="0"/>
              </a:rPr>
              <a:t>10) inne dochody                                                                           2.809.986 zł</a:t>
            </a:r>
            <a:br>
              <a:rPr lang="pl-PL" sz="2400" dirty="0" smtClean="0">
                <a:solidFill>
                  <a:schemeClr val="tx1"/>
                </a:solidFill>
                <a:effectLst/>
                <a:latin typeface="Calibri" pitchFamily="34" charset="0"/>
              </a:rPr>
            </a:br>
            <a:r>
              <a:rPr lang="pl-PL" sz="2400" dirty="0" smtClean="0">
                <a:solidFill>
                  <a:schemeClr val="tx1"/>
                </a:solidFill>
                <a:effectLst/>
                <a:latin typeface="Calibri" pitchFamily="34" charset="0"/>
              </a:rPr>
              <a:t>11) </a:t>
            </a:r>
            <a:r>
              <a:rPr lang="pl-PL" sz="3200" dirty="0" smtClean="0">
                <a:solidFill>
                  <a:schemeClr val="tx1"/>
                </a:solidFill>
                <a:effectLst/>
                <a:latin typeface="Calibri" pitchFamily="34" charset="0"/>
              </a:rPr>
              <a:t>środki pozyskane z Unii Europejskiej </a:t>
            </a:r>
            <a:r>
              <a:rPr lang="pl-PL" sz="3200" u="sng" dirty="0" smtClean="0">
                <a:solidFill>
                  <a:schemeClr val="tx1"/>
                </a:solidFill>
                <a:effectLst/>
                <a:latin typeface="Calibri" pitchFamily="34" charset="0"/>
              </a:rPr>
              <a:t>25.696.421 zł</a:t>
            </a:r>
            <a:r>
              <a:rPr lang="pl-PL" sz="2400" dirty="0" smtClean="0">
                <a:solidFill>
                  <a:schemeClr val="tx1"/>
                </a:solidFill>
                <a:effectLst/>
                <a:latin typeface="Calibri" pitchFamily="34" charset="0"/>
              </a:rPr>
              <a:t/>
            </a:r>
            <a:br>
              <a:rPr lang="pl-PL" sz="2400" dirty="0" smtClean="0">
                <a:solidFill>
                  <a:schemeClr val="tx1"/>
                </a:solidFill>
                <a:effectLst/>
                <a:latin typeface="Calibri" pitchFamily="34" charset="0"/>
              </a:rPr>
            </a:br>
            <a:r>
              <a:rPr lang="pl-PL" sz="2400" dirty="0" smtClean="0">
                <a:solidFill>
                  <a:schemeClr val="tx1"/>
                </a:solidFill>
                <a:effectLst/>
                <a:latin typeface="Calibri" pitchFamily="34" charset="0"/>
              </a:rPr>
              <a:t>    </a:t>
            </a: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/>
              <a:t>   </a:t>
            </a:r>
            <a:endParaRPr lang="pl-PL" sz="1800" b="0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1" y="6390923"/>
          <a:ext cx="9144000" cy="470752"/>
        </p:xfrm>
        <a:graphic>
          <a:graphicData uri="http://schemas.openxmlformats.org/presentationml/2006/ole">
            <p:oleObj spid="_x0000_s259074" r:id="rId3" imgW="7110984" imgH="362712" progId="">
              <p:embed/>
            </p:oleObj>
          </a:graphicData>
        </a:graphic>
      </p:graphicFrame>
      <p:pic>
        <p:nvPicPr>
          <p:cNvPr id="6" name="Picture 7" descr="Herb Starogard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960" y="260648"/>
            <a:ext cx="720775" cy="791904"/>
          </a:xfrm>
          <a:prstGeom prst="rect">
            <a:avLst/>
          </a:prstGeom>
          <a:noFill/>
        </p:spPr>
      </p:pic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0" y="1052552"/>
            <a:ext cx="9144000" cy="45719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39725" indent="-336550">
              <a:buFont typeface="Constantia" pitchFamily="16" charset="0"/>
              <a:buChar char="-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endParaRPr lang="pl-PL" sz="2000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1124744"/>
            <a:ext cx="9144000" cy="5616624"/>
          </a:xfrm>
        </p:spPr>
        <p:txBody>
          <a:bodyPr>
            <a:noAutofit/>
          </a:bodyPr>
          <a:lstStyle/>
          <a:p>
            <a:r>
              <a:rPr lang="pl-PL" sz="2400" dirty="0" smtClean="0">
                <a:solidFill>
                  <a:schemeClr val="tx1"/>
                </a:solidFill>
                <a:effectLst/>
                <a:latin typeface="Calibri" pitchFamily="34" charset="0"/>
              </a:rPr>
              <a:t/>
            </a:r>
            <a:br>
              <a:rPr lang="pl-PL" sz="2400" dirty="0" smtClean="0">
                <a:solidFill>
                  <a:schemeClr val="tx1"/>
                </a:solidFill>
                <a:effectLst/>
                <a:latin typeface="Calibri" pitchFamily="34" charset="0"/>
              </a:rPr>
            </a:br>
            <a:r>
              <a:rPr lang="pl-PL" sz="2400" dirty="0" smtClean="0">
                <a:solidFill>
                  <a:schemeClr val="tx1"/>
                </a:solidFill>
                <a:effectLst/>
                <a:latin typeface="Calibri" pitchFamily="34" charset="0"/>
              </a:rPr>
              <a:t/>
            </a:r>
            <a:br>
              <a:rPr lang="pl-PL" sz="2400" dirty="0" smtClean="0">
                <a:solidFill>
                  <a:schemeClr val="tx1"/>
                </a:solidFill>
                <a:effectLst/>
                <a:latin typeface="Calibri" pitchFamily="34" charset="0"/>
              </a:rPr>
            </a:br>
            <a:r>
              <a:rPr lang="pl-PL" sz="2400" dirty="0" smtClean="0">
                <a:solidFill>
                  <a:srgbClr val="000000"/>
                </a:solidFill>
                <a:effectLst/>
                <a:latin typeface="Calibri" pitchFamily="34" charset="0"/>
              </a:rPr>
              <a:t/>
            </a:r>
            <a:br>
              <a:rPr lang="pl-PL" sz="2400" dirty="0" smtClean="0">
                <a:solidFill>
                  <a:srgbClr val="000000"/>
                </a:solidFill>
                <a:effectLst/>
                <a:latin typeface="Calibri" pitchFamily="34" charset="0"/>
              </a:rPr>
            </a:br>
            <a:r>
              <a:rPr lang="pl-PL" sz="2400" dirty="0" smtClean="0">
                <a:solidFill>
                  <a:schemeClr val="tx1"/>
                </a:solidFill>
                <a:effectLst/>
                <a:latin typeface="Calibri" pitchFamily="34" charset="0"/>
              </a:rPr>
              <a:t/>
            </a:r>
            <a:br>
              <a:rPr lang="pl-PL" sz="2400" dirty="0" smtClean="0">
                <a:solidFill>
                  <a:schemeClr val="tx1"/>
                </a:solidFill>
                <a:effectLst/>
                <a:latin typeface="Calibri" pitchFamily="34" charset="0"/>
              </a:rPr>
            </a:b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/>
              <a:t>   </a:t>
            </a:r>
            <a:endParaRPr lang="pl-PL" sz="1800" b="0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1" y="6390923"/>
          <a:ext cx="9144000" cy="470752"/>
        </p:xfrm>
        <a:graphic>
          <a:graphicData uri="http://schemas.openxmlformats.org/presentationml/2006/ole">
            <p:oleObj spid="_x0000_s263170" r:id="rId3" imgW="7110984" imgH="362712" progId="">
              <p:embed/>
            </p:oleObj>
          </a:graphicData>
        </a:graphic>
      </p:graphicFrame>
      <p:pic>
        <p:nvPicPr>
          <p:cNvPr id="6" name="Picture 7" descr="Herb Starogard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960" y="260648"/>
            <a:ext cx="720775" cy="791904"/>
          </a:xfrm>
          <a:prstGeom prst="rect">
            <a:avLst/>
          </a:prstGeom>
          <a:noFill/>
        </p:spPr>
      </p:pic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0" y="1052552"/>
            <a:ext cx="9144000" cy="45719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39725" indent="-336550">
              <a:buFont typeface="Constantia" pitchFamily="16" charset="0"/>
              <a:buChar char="-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endParaRPr lang="pl-PL" sz="2000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Wykres 8"/>
          <p:cNvGraphicFramePr/>
          <p:nvPr/>
        </p:nvGraphicFramePr>
        <p:xfrm>
          <a:off x="0" y="1268760"/>
          <a:ext cx="914400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1556792"/>
            <a:ext cx="8640960" cy="3600400"/>
          </a:xfrm>
        </p:spPr>
        <p:txBody>
          <a:bodyPr>
            <a:noAutofit/>
          </a:bodyPr>
          <a:lstStyle/>
          <a:p>
            <a:pPr algn="ctr"/>
            <a:r>
              <a:rPr lang="pl-PL" sz="16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pl-PL" sz="16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pl-PL" sz="1600" dirty="0" smtClean="0"/>
              <a:t> </a:t>
            </a:r>
            <a:br>
              <a:rPr lang="pl-PL" sz="1600" dirty="0" smtClean="0"/>
            </a:br>
            <a:r>
              <a:rPr lang="pl-PL" sz="1600" dirty="0"/>
              <a:t/>
            </a:r>
            <a:br>
              <a:rPr lang="pl-PL" sz="1600" dirty="0"/>
            </a:b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/>
              <a:t/>
            </a:r>
            <a:br>
              <a:rPr lang="pl-PL" sz="1600" dirty="0"/>
            </a:b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/>
              <a:t/>
            </a:r>
            <a:br>
              <a:rPr lang="pl-PL" sz="1600" dirty="0"/>
            </a:b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/>
              <a:t/>
            </a:r>
            <a:br>
              <a:rPr lang="pl-PL" sz="1600" dirty="0"/>
            </a:b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/>
              <a:t/>
            </a:r>
            <a:br>
              <a:rPr lang="pl-PL" sz="1600" dirty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>
                <a:latin typeface="Calibri" pitchFamily="34" charset="0"/>
              </a:rPr>
              <a:t/>
            </a:r>
            <a:br>
              <a:rPr lang="pl-PL" sz="2400" dirty="0" smtClean="0">
                <a:latin typeface="Calibri" pitchFamily="34" charset="0"/>
              </a:rPr>
            </a:br>
            <a:r>
              <a:rPr lang="pl-PL" sz="2400" dirty="0" smtClean="0">
                <a:latin typeface="Calibri" pitchFamily="34" charset="0"/>
              </a:rPr>
              <a:t/>
            </a:r>
            <a:br>
              <a:rPr lang="pl-PL" sz="2400" dirty="0" smtClean="0">
                <a:latin typeface="Calibri" pitchFamily="34" charset="0"/>
              </a:rPr>
            </a:br>
            <a:r>
              <a:rPr lang="pl-PL" sz="24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pl-PL" sz="24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pl-PL" sz="1600" dirty="0" smtClean="0">
                <a:solidFill>
                  <a:schemeClr val="tx1"/>
                </a:solidFill>
              </a:rPr>
              <a:t> 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>
                <a:solidFill>
                  <a:srgbClr val="000000"/>
                </a:solidFill>
                <a:latin typeface="Calibri" pitchFamily="34" charset="0"/>
              </a:rPr>
              <a:t/>
            </a:r>
            <a:br>
              <a:rPr lang="pl-PL" sz="1600" dirty="0" smtClean="0">
                <a:solidFill>
                  <a:srgbClr val="000000"/>
                </a:solidFill>
                <a:latin typeface="Calibri" pitchFamily="34" charset="0"/>
              </a:rPr>
            </a:b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/>
              <a:t>   </a:t>
            </a:r>
            <a:endParaRPr lang="pl-PL" sz="1800" b="0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1" y="6390923"/>
          <a:ext cx="9144000" cy="470752"/>
        </p:xfrm>
        <a:graphic>
          <a:graphicData uri="http://schemas.openxmlformats.org/presentationml/2006/ole">
            <p:oleObj spid="_x0000_s244745" r:id="rId3" imgW="7110984" imgH="362712" progId="">
              <p:embed/>
            </p:oleObj>
          </a:graphicData>
        </a:graphic>
      </p:graphicFrame>
      <p:pic>
        <p:nvPicPr>
          <p:cNvPr id="6" name="Picture 7" descr="Herb Starogard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960" y="260648"/>
            <a:ext cx="720775" cy="791904"/>
          </a:xfrm>
          <a:prstGeom prst="rect">
            <a:avLst/>
          </a:prstGeom>
          <a:noFill/>
        </p:spPr>
      </p:pic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971600" y="1295049"/>
            <a:ext cx="7704856" cy="45719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39725" indent="-336550">
              <a:buFont typeface="Constantia" pitchFamily="16" charset="0"/>
              <a:buChar char="-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endParaRPr lang="pl-PL" sz="2000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Wykres 8"/>
          <p:cNvGraphicFramePr/>
          <p:nvPr/>
        </p:nvGraphicFramePr>
        <p:xfrm>
          <a:off x="0" y="980728"/>
          <a:ext cx="9144000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-252536" y="1916832"/>
            <a:ext cx="9649072" cy="4941168"/>
          </a:xfrm>
        </p:spPr>
        <p:txBody>
          <a:bodyPr>
            <a:noAutofit/>
          </a:bodyPr>
          <a:lstStyle/>
          <a:p>
            <a:pPr algn="ctr"/>
            <a:r>
              <a:rPr lang="pl-PL" sz="16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pl-PL" sz="16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pl-PL" sz="1600" dirty="0" smtClean="0"/>
              <a:t> </a:t>
            </a:r>
            <a:br>
              <a:rPr lang="pl-PL" sz="1600" dirty="0" smtClean="0"/>
            </a:br>
            <a:r>
              <a:rPr lang="pl-PL" sz="1600" dirty="0"/>
              <a:t/>
            </a:r>
            <a:br>
              <a:rPr lang="pl-PL" sz="1600" dirty="0"/>
            </a:b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2400" dirty="0" smtClean="0">
                <a:latin typeface="Calibri" pitchFamily="34" charset="0"/>
              </a:rPr>
              <a:t/>
            </a:r>
            <a:br>
              <a:rPr lang="pl-PL" sz="2400" dirty="0" smtClean="0">
                <a:latin typeface="Calibri" pitchFamily="34" charset="0"/>
              </a:rPr>
            </a:br>
            <a:r>
              <a:rPr lang="pl-PL" sz="2400" dirty="0" smtClean="0">
                <a:latin typeface="Calibri" pitchFamily="34" charset="0"/>
              </a:rPr>
              <a:t>                                          </a:t>
            </a:r>
            <a:br>
              <a:rPr lang="pl-PL" sz="2400" dirty="0" smtClean="0">
                <a:latin typeface="Calibri" pitchFamily="34" charset="0"/>
              </a:rPr>
            </a:br>
            <a:r>
              <a:rPr lang="pl-PL" sz="2400" dirty="0" smtClean="0">
                <a:latin typeface="Calibri" pitchFamily="34" charset="0"/>
              </a:rPr>
              <a:t/>
            </a:r>
            <a:br>
              <a:rPr lang="pl-PL" sz="2400" dirty="0" smtClean="0">
                <a:latin typeface="Calibri" pitchFamily="34" charset="0"/>
              </a:rPr>
            </a:br>
            <a:r>
              <a:rPr lang="pl-PL" sz="24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pl-PL" sz="24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pl-PL" sz="1600" dirty="0" smtClean="0">
                <a:solidFill>
                  <a:schemeClr val="tx1"/>
                </a:solidFill>
              </a:rPr>
              <a:t> 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>
                <a:solidFill>
                  <a:srgbClr val="000000"/>
                </a:solidFill>
                <a:latin typeface="Calibri" pitchFamily="34" charset="0"/>
              </a:rPr>
              <a:t/>
            </a:r>
            <a:br>
              <a:rPr lang="pl-PL" sz="1600" dirty="0" smtClean="0">
                <a:solidFill>
                  <a:srgbClr val="000000"/>
                </a:solidFill>
                <a:latin typeface="Calibri" pitchFamily="34" charset="0"/>
              </a:rPr>
            </a:b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/>
              <a:t>   </a:t>
            </a:r>
            <a:endParaRPr lang="pl-PL" sz="1800" b="0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1" y="6390923"/>
          <a:ext cx="9144000" cy="470752"/>
        </p:xfrm>
        <a:graphic>
          <a:graphicData uri="http://schemas.openxmlformats.org/presentationml/2006/ole">
            <p:oleObj spid="_x0000_s269314" r:id="rId3" imgW="7110984" imgH="362712" progId="">
              <p:embed/>
            </p:oleObj>
          </a:graphicData>
        </a:graphic>
      </p:graphicFrame>
      <p:pic>
        <p:nvPicPr>
          <p:cNvPr id="6" name="Picture 7" descr="Herb Starogard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960" y="260648"/>
            <a:ext cx="720775" cy="791904"/>
          </a:xfrm>
          <a:prstGeom prst="rect">
            <a:avLst/>
          </a:prstGeom>
          <a:noFill/>
        </p:spPr>
      </p:pic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971600" y="1295049"/>
            <a:ext cx="7704856" cy="45719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39725" indent="-336550">
              <a:buFont typeface="Constantia" pitchFamily="16" charset="0"/>
              <a:buChar char="-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endParaRPr lang="pl-PL" sz="2000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Wykres 8"/>
          <p:cNvGraphicFramePr/>
          <p:nvPr/>
        </p:nvGraphicFramePr>
        <p:xfrm>
          <a:off x="-972616" y="1196752"/>
          <a:ext cx="11233248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-252536" y="1916832"/>
            <a:ext cx="9649072" cy="4941168"/>
          </a:xfrm>
        </p:spPr>
        <p:txBody>
          <a:bodyPr>
            <a:noAutofit/>
          </a:bodyPr>
          <a:lstStyle/>
          <a:p>
            <a:pPr algn="ctr"/>
            <a:r>
              <a:rPr lang="pl-PL" sz="16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pl-PL" sz="16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pl-PL" sz="1600" dirty="0" smtClean="0"/>
              <a:t> </a:t>
            </a:r>
            <a:br>
              <a:rPr lang="pl-PL" sz="1600" dirty="0" smtClean="0"/>
            </a:br>
            <a:r>
              <a:rPr lang="pl-PL" sz="1600" dirty="0"/>
              <a:t/>
            </a:r>
            <a:br>
              <a:rPr lang="pl-PL" sz="1600" dirty="0"/>
            </a:b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2400" dirty="0" smtClean="0">
                <a:latin typeface="Calibri" pitchFamily="34" charset="0"/>
              </a:rPr>
              <a:t/>
            </a:r>
            <a:br>
              <a:rPr lang="pl-PL" sz="2400" dirty="0" smtClean="0">
                <a:latin typeface="Calibri" pitchFamily="34" charset="0"/>
              </a:rPr>
            </a:br>
            <a:r>
              <a:rPr lang="pl-PL" sz="2400" dirty="0" smtClean="0">
                <a:latin typeface="Calibri" pitchFamily="34" charset="0"/>
              </a:rPr>
              <a:t>                                          </a:t>
            </a:r>
            <a:br>
              <a:rPr lang="pl-PL" sz="2400" dirty="0" smtClean="0">
                <a:latin typeface="Calibri" pitchFamily="34" charset="0"/>
              </a:rPr>
            </a:br>
            <a:r>
              <a:rPr lang="pl-PL" sz="2400" dirty="0" smtClean="0">
                <a:latin typeface="Calibri" pitchFamily="34" charset="0"/>
              </a:rPr>
              <a:t/>
            </a:r>
            <a:br>
              <a:rPr lang="pl-PL" sz="2400" dirty="0" smtClean="0">
                <a:latin typeface="Calibri" pitchFamily="34" charset="0"/>
              </a:rPr>
            </a:br>
            <a:r>
              <a:rPr lang="pl-PL" sz="24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pl-PL" sz="24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pl-PL" sz="1600" dirty="0" smtClean="0">
                <a:solidFill>
                  <a:schemeClr val="tx1"/>
                </a:solidFill>
              </a:rPr>
              <a:t> 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>
                <a:solidFill>
                  <a:srgbClr val="000000"/>
                </a:solidFill>
                <a:latin typeface="Calibri" pitchFamily="34" charset="0"/>
              </a:rPr>
              <a:t/>
            </a:r>
            <a:br>
              <a:rPr lang="pl-PL" sz="1600" dirty="0" smtClean="0">
                <a:solidFill>
                  <a:srgbClr val="000000"/>
                </a:solidFill>
                <a:latin typeface="Calibri" pitchFamily="34" charset="0"/>
              </a:rPr>
            </a:b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/>
              <a:t>   </a:t>
            </a:r>
            <a:endParaRPr lang="pl-PL" sz="1800" b="0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1" y="6390923"/>
          <a:ext cx="9144000" cy="470752"/>
        </p:xfrm>
        <a:graphic>
          <a:graphicData uri="http://schemas.openxmlformats.org/presentationml/2006/ole">
            <p:oleObj spid="_x0000_s270338" r:id="rId3" imgW="7110984" imgH="362712" progId="">
              <p:embed/>
            </p:oleObj>
          </a:graphicData>
        </a:graphic>
      </p:graphicFrame>
      <p:pic>
        <p:nvPicPr>
          <p:cNvPr id="6" name="Picture 7" descr="Herb Starogard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960" y="260648"/>
            <a:ext cx="720775" cy="791904"/>
          </a:xfrm>
          <a:prstGeom prst="rect">
            <a:avLst/>
          </a:prstGeom>
          <a:noFill/>
        </p:spPr>
      </p:pic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971600" y="1295049"/>
            <a:ext cx="7704856" cy="45719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39725" indent="-336550">
              <a:buFont typeface="Constantia" pitchFamily="16" charset="0"/>
              <a:buChar char="-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endParaRPr lang="pl-PL" sz="2000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Wykres 8"/>
          <p:cNvGraphicFramePr/>
          <p:nvPr/>
        </p:nvGraphicFramePr>
        <p:xfrm>
          <a:off x="-972616" y="1196752"/>
          <a:ext cx="11233248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2337</TotalTime>
  <Words>203</Words>
  <Application>Microsoft Office PowerPoint</Application>
  <PresentationFormat>Pokaz na ekranie (4:3)</PresentationFormat>
  <Paragraphs>71</Paragraphs>
  <Slides>31</Slides>
  <Notes>0</Notes>
  <HiddenSlides>0</HiddenSlides>
  <MMClips>0</MMClips>
  <ScaleCrop>false</ScaleCrop>
  <HeadingPairs>
    <vt:vector size="6" baseType="variant">
      <vt:variant>
        <vt:lpstr>Motyw</vt:lpstr>
      </vt:variant>
      <vt:variant>
        <vt:i4>1</vt:i4>
      </vt:variant>
      <vt:variant>
        <vt:lpstr>Osadzone serwery OLE</vt:lpstr>
      </vt:variant>
      <vt:variant>
        <vt:i4>0</vt:i4>
      </vt:variant>
      <vt:variant>
        <vt:lpstr>Tytuły slajdów</vt:lpstr>
      </vt:variant>
      <vt:variant>
        <vt:i4>31</vt:i4>
      </vt:variant>
    </vt:vector>
  </HeadingPairs>
  <TitlesOfParts>
    <vt:vector size="32" baseType="lpstr">
      <vt:lpstr>Hol</vt:lpstr>
      <vt:lpstr>Projekt budżetu Gminy Miejskiej  Starogard Gdański na rok 2017</vt:lpstr>
      <vt:lpstr>Dochody ogółem:            218.200.983 zł      w tym dochody bieżące              177.998.491 zł                 dochody majątkowe           40.202.492 zł     Wydatki  ogółem               223.607.264 zł       w tym wydatki bieżące                164.419.401 zł                   wydatki majątkowe            59.187.863 zł      </vt:lpstr>
      <vt:lpstr>Dochody ogółem:            218.200.983 zł       w tym:  Dochody własne  124.644.495 zł (57,1 %) Dotacje                    54.814.413 zł (25,1 %) Subwencje              38.742.075 zł (17,8 %)           </vt:lpstr>
      <vt:lpstr>                  </vt:lpstr>
      <vt:lpstr>Dochody własne – główne źródła: 1) udział w podatku dochodowym od osób fizycznych     35.874.358 zł  2) udział w podatku dochodowym od osób prawnych            781.541 zł  3) podatek od nieruchomości                                                  28.200.000 zł 4) podatek od środków transportowych                                     750.000 zł 5) opłata skarbowa                                                                           600.000 zł 6) pozostałe podatki i opłaty                                                    15.220.788 zł 7) wpływy z opłat za zezwolenia na alkohol                               999.386 zł 8) dochody z majątku gminy                                                     12.679.825 zł 9) opłaty różne jednostek komunalnych                                  1.034.190 zł 10) inne dochody                                                                           2.809.986 zł 11) środki pozyskane z Unii Europejskiej 25.696.421 zł           </vt:lpstr>
      <vt:lpstr>          </vt:lpstr>
      <vt:lpstr>                         </vt:lpstr>
      <vt:lpstr>                                                            </vt:lpstr>
      <vt:lpstr>                                                            </vt:lpstr>
      <vt:lpstr>     Stan zadłużenia na 31.12.2016 r.     50.185 tys. zł  (27,5 % do przewidywanych dochodów)   Spłata rat                                        8.813.719 zł Zaciągnięty kredyt                      13.800.000 zł  Stan zadłużenia na 31.12.2017 r.    55.172 tys. zł  (25,3 % do projektowanych dochodów)                                                       </vt:lpstr>
      <vt:lpstr>Zadania inwestycyjne  Gminy Miejskiej  Starogard Gdański na rok 2017</vt:lpstr>
      <vt:lpstr>TRANSPORT I ŁĄCZNOŚĆ  Budowa i skomunikowanie węzła integracyjnego w Starogardzie Gdańskim  15.919.326 zł     </vt:lpstr>
      <vt:lpstr>Slajd 13</vt:lpstr>
      <vt:lpstr>Slajd 14</vt:lpstr>
      <vt:lpstr>Slajd 15</vt:lpstr>
      <vt:lpstr>                            TRANSPORT I ŁĄCZNOŚĆ C.D.                                    DROGI PUBLICZNE GMINNE   - Studium obwodnicy Starogardu Gd. – 899.932 zł,  - Przebudowa ul. Jabłowskiej – 650.000 zł - Modernizacja sygnalizacji świetlnej – 75.000 zł - Mapy i dokumentacje – 1.332.089 zł,          </vt:lpstr>
      <vt:lpstr>       TRANSPORT I ŁĄCZNOŚĆ C.D.  DROGI PUBLICZNE WOJEWÓDZKIE    Dokumentacja projektowa na przebudowę drogi wojewódzkiej nr 222 w Starogardzie Gdańskim (pomoc finansowa dla województwa) – 393.420 zł        - ul. Pelplińska – od skrzyżowania z ul. Pomorską (wraz z           przebudową skrzyżowania) do Ronda im. NSZZ Solidarność;        - ulica Gdańska – od wiaduktu włącznie do granicy administracyjnej miasta         </vt:lpstr>
      <vt:lpstr>      TRANSPORT I ŁĄCZNOŚĆ C.D.  DROGI PUBLICZNE POWIATOWE   1) „Ulepszenie nawierzchni dróg metodą slury seal – na drogach powiatu starogardzkiego w 2017 r.”, „Ułatwienie dojazdu do obiektów użyteczności publicznej i terenów atrakcyjnych inwestycyjnie poprzez przebudowę drogi Kaliska – Płociczno na odcinku 2,97 km”, „Rozbudowa pasa drogowego drogi powiatowej nr 2704G łączącej miejscowości Borzechowo i Wirty w zakresie budowy ciągu pieszo-rowerowego, zatok autobusowych oraz przejść dla pieszych” (pomoc finansowa dla powiatu)  – 1.500.000 zł  2) Przebudowa skrzyżowania drogi powiatowej nr 2711G ul. Lubichowska z ul. Kościuszki w Starogardzie Gdańskim (pomoc finansowa dla powiatu) – 300.000 zł     </vt:lpstr>
      <vt:lpstr>                GOSPODARKA MIESZKANIOWA  GOSPODARKA GRUNTAMI I NIERUCHOMOŚCIAMI Wykup gruntów – 230.000 zł,  POZOSTAŁA DZIAŁALNOŚĆ 1) Modernizacja zasobów komunalnych – 130.000 zł     dofinansowanie z BGK  w wys. 40% wartości  inwestycji.       (ul. Kanałowa 15)  2) Modernizacja zasobów komunalnych (pustostanów) –       496.000 zł (w tym przechodzące z 2016 r.)  3) budownictwo mieszkaniowe – 470.000 zł       budowa budynku komunalnego przy ul. Magazynowej –         partnerstwo z TBS </vt:lpstr>
      <vt:lpstr>                     OŚWIATA I WYCHOWANIE  1) Budowa sali sportowej przy PG 1 – dokumentacja – 62.730 zł,  2) Termomodernizacja obiektów użyteczności publicznej wraz       z modernizacją i usprawnieniem źródeł ciepła i energii       –  4.608.207 zł (wkład własny 876.890 zł)      (Planowany zakres prac.: PSP 1, PSP 4, ZSP)  3) Tworzenie nowych miejsc w edukacji przedszkolnej na      terenie MOF Starogard Gdański – 170.000 zł (wkład własny)     (przebudowa pomieszczeń w tzw. „małej czwórce”)  4) Modernizacji kuchni i łazienki w MPP3 – 100.000 zł  </vt:lpstr>
      <vt:lpstr>GOSPODARKA KOMUNLANA   I OCHRONA ŚRODOWISKA  Zachowanie wartości przyrodniczych i krajobrazowych korytarza ekologicznego  doliny Wierzycy przez ochronę bioróżnorodności oraz ukierunkowanie  wykorzystania tego obszaru –  11.337.923 zł  (wkład własny – 3.322.908 zł)    </vt:lpstr>
      <vt:lpstr>                  GOSPODARKA KOMUNLANA                       I OCHRONA ŚRODOWISKA  - Kanalizacja sanitarna – rejon ulic Poziomkowa-    Malinowa – 700.000 zł (kontynuacja zadania z 2016 r.) - Kanalizacja sanitarna: obszar Żabno (ul. Sowia,     Kormorania…) – 450.000 zł  - Mapy i dokumentacje – 325.000 zł (zadanie     przechodzące z 2016 r.) - Zagospodarowanie wód opadowych (studium      wykonalności) – 35.000 zł   </vt:lpstr>
      <vt:lpstr>GOSPODARKA KOMUNLANA   I OCHRONA ŚRODOWISKA  Starogardzki Rynek od Nowa –       ochrona dziedzictwa kulturowego      i  podniesienie jakości historycznej       przestrzeni publicznej      w Starogardzie  Gdańskim      –  5.500.000 zł,    </vt:lpstr>
      <vt:lpstr>GOSPODARKA KOMUNLANA   I OCHRONA ŚRODOWISKA  Rewitalizacja śródmieścia     Starogardu  Gdańskiego  (dokumentacja)     –  80.000 zł,    </vt:lpstr>
      <vt:lpstr>GOSPODARKA KOMUNLANA   I OCHRONA ŚRODOWISKA  DOPOSAŻENIE MZK – 207.700 zł  1) zakup lekkiej kosiarki bijakowej  tylno-bocznej uchylnej 2) zakup kosiarki samojezdnej 3) zakup samochodu z małym podnośnikiem 4) zakup beczkowozu 5) zakup odkurzacza miejskiego       </vt:lpstr>
      <vt:lpstr>                                 KULTURA I OCHRONA DZIEDZICTWA                                                                NARODOWEGO  1) Dostosowanie budynku SCK do obowiązujących przepisów p.poż.       wraz z modernizacją klatek schodowych, szatni i recepcji –       100.000 zł 2) Prace konserwatorskie, restauratorskie i roboty budowlane przy       zabytku wpisanym do rejestru zabytków – 50.000 zł  3) Modernizacja bramy przy ul. Kanałowej – 100.000 zł, 4) Park "Nowe Oblicze" – 1.530.000 zł,     </vt:lpstr>
      <vt:lpstr>               KULTURA FIZYCZNA I SPORT  1) Zakup zadaszeń przesuwanych dla zawodników rezerwowych na boisko przy Harcerskiej – 15.000 zł,  2) Zakup tablicy świetlnej na stadion Deyny – 20.000 zł  3) Budowa placu zabaw przy ul. Sadowej  – 100.000 zł.       </vt:lpstr>
      <vt:lpstr>                                  BUDŻET OBYWATELSKI – 1.000.000 zł  a) „Park linowy w Parku Kocborowskim” – 200.000 zł  b) „Budowa boiska wielofunkcyjnego na placu zabaw „Akademia        Fiku – Miku”  ul. Bucholza – 200.000 zł  c) „Ciepła zima dla psiaka” – modernizacja i przebudowa       Schroniska dla Bezdomnych Zwierząt – 200.000 zł  d) „Twój Rodzinny Park Edukacji Sportowej i Wypoczynku” os.       Wiejskie – 200.000 zł e) PrzySTAŃ – bezpieczne podpory dla rowerzystów na        skrzyżowaniach – 40.000 zł f) Plac Zabaw „Jacek i Agatka” na ul. Grunwaldzkiej – 100.000 zł g) rezerwa – 60.000 zł       </vt:lpstr>
      <vt:lpstr>                  ADMINISTRACJA PUBLICZNA   Zakup komputerów i oprogramowania, samochodu dla RGOKiOŚ oraz CUW   syreny alarmowej  260.000 zł       </vt:lpstr>
      <vt:lpstr>                  RAZEM ZADANIA INWESTYCYJNE  na 2017 rok:   59.187.863 zł   środki własne: 29.127.216 zł  dofinansowanie: 30.060.647 zł       </vt:lpstr>
      <vt:lpstr>                  DZIĘKUJĘ ZA UWAGĘ  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zagospodarowania terenu pomiędzy ul. Kociewską  a                  ul. Bohaterów Getta</dc:title>
  <dc:creator>jaka</dc:creator>
  <cp:lastModifiedBy>pbt</cp:lastModifiedBy>
  <cp:revision>145</cp:revision>
  <dcterms:created xsi:type="dcterms:W3CDTF">2013-12-12T13:48:54Z</dcterms:created>
  <dcterms:modified xsi:type="dcterms:W3CDTF">2016-12-28T14:15:23Z</dcterms:modified>
</cp:coreProperties>
</file>